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7" r:id="rId5"/>
    <p:sldId id="258" r:id="rId6"/>
    <p:sldId id="268" r:id="rId7"/>
    <p:sldId id="266" r:id="rId8"/>
    <p:sldId id="269" r:id="rId9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B3B"/>
    <a:srgbClr val="00205C"/>
    <a:srgbClr val="15396C"/>
    <a:srgbClr val="0B6FAD"/>
    <a:srgbClr val="E6E6E6"/>
    <a:srgbClr val="FFC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E9CC50-A102-4B62-8849-E681868D5BAD}" v="5" dt="2024-07-03T15:17:58.215"/>
    <p1510:client id="{58D437F9-0BA0-3DDC-D3DD-C7A7233B0E3D}" v="1" dt="2024-07-03T14:01:37.551"/>
    <p1510:client id="{5F9FD38E-EFF2-44B6-8736-6EEEB1681DBB}" v="488" dt="2024-07-03T20:03:36.649"/>
    <p1510:client id="{E53B7439-9F2E-352B-557B-D89833D74A50}" v="22" dt="2024-07-03T19:09:25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68D25-6FE1-403E-99CF-5587287CDF79}" type="datetimeFigureOut">
              <a:t>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FFB2-196A-4259-9A18-A5241B8FE03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8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6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If your agency does not have a graphic, consider using this pre-filled slide with FTA’s logo.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1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If your agency does not have a graphic, consider using this pre-filled slide with FTA’s logo.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8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1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0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3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8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5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6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0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3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B00A-03DC-4C94-BFFE-19DC6FE25B1E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52C141-69A8-81A6-931C-E1B05625DF7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0128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TRADING PARTNER</a:t>
            </a:r>
          </a:p>
        </p:txBody>
      </p:sp>
    </p:spTree>
    <p:extLst>
      <p:ext uri="{BB962C8B-B14F-4D97-AF65-F5344CB8AC3E}">
        <p14:creationId xmlns:p14="http://schemas.microsoft.com/office/powerpoint/2010/main" val="109452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E6F728-92E1-C732-FE33-65EB93D3197A}"/>
              </a:ext>
            </a:extLst>
          </p:cNvPr>
          <p:cNvSpPr txBox="1"/>
          <p:nvPr/>
        </p:nvSpPr>
        <p:spPr>
          <a:xfrm>
            <a:off x="625642" y="673768"/>
            <a:ext cx="89514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This document includes two graphic options in blue and white: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Add Your Own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Pre-filled FTA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/>
          </a:p>
          <a:p>
            <a:r>
              <a:rPr lang="en-US" b="1"/>
              <a:t>Directions</a:t>
            </a:r>
          </a:p>
          <a:p>
            <a:pPr marL="342900" indent="-342900">
              <a:buAutoNum type="arabicPeriod"/>
            </a:pPr>
            <a:r>
              <a:rPr lang="en-US"/>
              <a:t>Edit Slide 2, 3, or 4 with your city name and other relevant information </a:t>
            </a:r>
          </a:p>
          <a:p>
            <a:pPr marL="342900" indent="-342900">
              <a:buAutoNum type="arabicPeriod"/>
            </a:pPr>
            <a:r>
              <a:rPr lang="en-US"/>
              <a:t>With slide 2, 3, or 4 selected, save and export the social media graphic </a:t>
            </a:r>
          </a:p>
          <a:p>
            <a:pPr lvl="1"/>
            <a:r>
              <a:rPr lang="en-US"/>
              <a:t>File &gt; Save &gt; choose location &gt; “Save As Type” &gt; change to PNG or JPEG</a:t>
            </a:r>
          </a:p>
          <a:p>
            <a:r>
              <a:rPr lang="en-US"/>
              <a:t>3. You will be promoted “Which slides to do you want to export?” choose “Just This One”</a:t>
            </a:r>
          </a:p>
          <a:p>
            <a:pPr lvl="1"/>
            <a:endParaRPr lang="en-US" b="1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157DE1-E10E-9F1D-E59E-FA9758257F03}"/>
              </a:ext>
            </a:extLst>
          </p:cNvPr>
          <p:cNvGrpSpPr/>
          <p:nvPr/>
        </p:nvGrpSpPr>
        <p:grpSpPr>
          <a:xfrm>
            <a:off x="563478" y="3301642"/>
            <a:ext cx="9160043" cy="6898538"/>
            <a:chOff x="419100" y="2342214"/>
            <a:chExt cx="9448800" cy="727101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9004A8-BA35-A7EA-008B-DD18BD0C769C}"/>
                </a:ext>
              </a:extLst>
            </p:cNvPr>
            <p:cNvGrpSpPr/>
            <p:nvPr/>
          </p:nvGrpSpPr>
          <p:grpSpPr>
            <a:xfrm>
              <a:off x="419100" y="2342214"/>
              <a:ext cx="9448800" cy="7271018"/>
              <a:chOff x="419100" y="2342214"/>
              <a:chExt cx="9448800" cy="7271018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60A0D2F3-DD47-5714-D149-5C9943E6FA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50000" b="31599"/>
              <a:stretch/>
            </p:blipFill>
            <p:spPr>
              <a:xfrm>
                <a:off x="419100" y="2342214"/>
                <a:ext cx="9448800" cy="7271018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46EA6B0-82C9-39F4-A102-546294BDA5AA}"/>
                  </a:ext>
                </a:extLst>
              </p:cNvPr>
              <p:cNvSpPr/>
              <p:nvPr/>
            </p:nvSpPr>
            <p:spPr>
              <a:xfrm>
                <a:off x="1058779" y="7415396"/>
                <a:ext cx="1459832" cy="529390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D449B3B-0AC0-EE2B-C39D-78EAEE16812A}"/>
                </a:ext>
              </a:extLst>
            </p:cNvPr>
            <p:cNvSpPr/>
            <p:nvPr/>
          </p:nvSpPr>
          <p:spPr>
            <a:xfrm>
              <a:off x="2374233" y="6781800"/>
              <a:ext cx="4379494" cy="50482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508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862309-399D-04DB-6085-0260AED708C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rgbClr val="00205C"/>
              </a:gs>
              <a:gs pos="68000">
                <a:srgbClr val="00205C">
                  <a:alpha val="50000"/>
                </a:srgbClr>
              </a:gs>
              <a:gs pos="99000">
                <a:srgbClr val="00205C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2E6FFC-1824-5744-DBE8-7F93647BBC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11"/>
          <a:stretch/>
        </p:blipFill>
        <p:spPr>
          <a:xfrm>
            <a:off x="0" y="8138160"/>
            <a:ext cx="10287000" cy="21488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Receives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</a:t>
            </a:r>
            <a:r>
              <a:rPr lang="en-US" sz="4000">
                <a:solidFill>
                  <a:srgbClr val="9FCB3B"/>
                </a:solidFill>
                <a:latin typeface="Franklin Gothic Heavy"/>
                <a:ea typeface="Calibri" panose="020F0502020204030204" pitchFamily="34" charset="0"/>
              </a:rPr>
              <a:t> 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C01C93-C22D-1396-B196-C602CFAAAEF1}"/>
              </a:ext>
            </a:extLst>
          </p:cNvPr>
          <p:cNvSpPr txBox="1"/>
          <p:nvPr/>
        </p:nvSpPr>
        <p:spPr>
          <a:xfrm>
            <a:off x="413656" y="9091362"/>
            <a:ext cx="4023360" cy="838200"/>
          </a:xfrm>
          <a:prstGeom prst="rect">
            <a:avLst/>
          </a:prstGeom>
          <a:noFill/>
          <a:ln>
            <a:solidFill>
              <a:srgbClr val="0B6FAD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Franklin Gothic Book"/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13686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862309-399D-04DB-6085-0260AED708C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rgbClr val="00205C"/>
              </a:gs>
              <a:gs pos="68000">
                <a:srgbClr val="00205C">
                  <a:alpha val="50000"/>
                </a:srgbClr>
              </a:gs>
              <a:gs pos="99000">
                <a:srgbClr val="00205C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2E6FFC-1824-5744-DBE8-7F93647BBC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11"/>
          <a:stretch/>
        </p:blipFill>
        <p:spPr>
          <a:xfrm>
            <a:off x="0" y="8138160"/>
            <a:ext cx="10287000" cy="21488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Receives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 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053D11-6B68-F333-8C11-D7D48463E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97" y="8945015"/>
            <a:ext cx="3930487" cy="11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74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1E08AE-E288-7502-A3DA-6C2394935EE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chemeClr val="bg1">
                  <a:lumMod val="95000"/>
                </a:schemeClr>
              </a:gs>
              <a:gs pos="68000">
                <a:schemeClr val="bg1">
                  <a:lumMod val="95000"/>
                </a:schemeClr>
              </a:gs>
              <a:gs pos="99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2E6FFC-1824-5744-DBE8-7F93647BBC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11"/>
          <a:stretch/>
        </p:blipFill>
        <p:spPr>
          <a:xfrm>
            <a:off x="0" y="8138160"/>
            <a:ext cx="10287000" cy="21488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Receives</a:t>
            </a:r>
            <a:r>
              <a:rPr lang="en-US" sz="4000">
                <a:solidFill>
                  <a:srgbClr val="000000"/>
                </a:solidFill>
                <a:effectLst/>
                <a:latin typeface="Franklin Gothic Heavy"/>
                <a:ea typeface="Calibri" panose="020F0502020204030204" pitchFamily="34" charset="0"/>
              </a:rPr>
              <a:t>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</a:t>
            </a:r>
            <a:r>
              <a:rPr lang="en-US" sz="4000">
                <a:solidFill>
                  <a:srgbClr val="9FCB3B"/>
                </a:solidFill>
                <a:latin typeface="Franklin Gothic Heavy"/>
                <a:ea typeface="Calibri" panose="020F0502020204030204" pitchFamily="34" charset="0"/>
              </a:rPr>
              <a:t> 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C01C93-C22D-1396-B196-C602CFAAAEF1}"/>
              </a:ext>
            </a:extLst>
          </p:cNvPr>
          <p:cNvSpPr txBox="1"/>
          <p:nvPr/>
        </p:nvSpPr>
        <p:spPr>
          <a:xfrm>
            <a:off x="413656" y="9091362"/>
            <a:ext cx="4023360" cy="838200"/>
          </a:xfrm>
          <a:prstGeom prst="rect">
            <a:avLst/>
          </a:prstGeom>
          <a:noFill/>
          <a:ln>
            <a:solidFill>
              <a:srgbClr val="0B6FAD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Franklin Gothic Book"/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21992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1E08AE-E288-7502-A3DA-6C2394935EE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chemeClr val="bg1">
                  <a:lumMod val="95000"/>
                </a:schemeClr>
              </a:gs>
              <a:gs pos="68000">
                <a:schemeClr val="bg1">
                  <a:lumMod val="95000"/>
                </a:schemeClr>
              </a:gs>
              <a:gs pos="99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2E6FFC-1824-5744-DBE8-7F93647BBC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11"/>
          <a:stretch/>
        </p:blipFill>
        <p:spPr>
          <a:xfrm>
            <a:off x="0" y="8138160"/>
            <a:ext cx="10287000" cy="21488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Receives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</a:t>
            </a:r>
            <a:r>
              <a:rPr lang="en-US" sz="4000">
                <a:solidFill>
                  <a:srgbClr val="000000"/>
                </a:solidFill>
                <a:effectLst/>
                <a:latin typeface="Franklin Gothic Heavy"/>
                <a:ea typeface="Calibri" panose="020F0502020204030204" pitchFamily="34" charset="0"/>
              </a:rPr>
              <a:t> 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5C0AD7-E577-502D-BCC0-535F7535AE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97" y="8945015"/>
            <a:ext cx="3930487" cy="11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6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nsit_x0020_Agency xmlns="4d33861f-4ead-4e00-bb73-f3f34458196c" xsi:nil="true"/>
    <Archive xmlns="4d33861f-4ead-4e00-bb73-f3f34458196c">No</Archive>
    <lcf76f155ced4ddcb4097134ff3c332f xmlns="4d33861f-4ead-4e00-bb73-f3f34458196c">
      <Terms xmlns="http://schemas.microsoft.com/office/infopath/2007/PartnerControls"/>
    </lcf76f155ced4ddcb4097134ff3c332f>
    <Administrator xmlns="4d33861f-4ead-4e00-bb73-f3f34458196c" xsi:nil="true"/>
    <VIP_x0020_Name xmlns="4d33861f-4ead-4e00-bb73-f3f34458196c" xsi:nil="true"/>
    <Grant_x0020_Program_x002f_Event xmlns="4d33861f-4ead-4e00-bb73-f3f34458196c" xsi:nil="true"/>
    <Year xmlns="4d33861f-4ead-4e00-bb73-f3f34458196c">2024</Year>
    <TransitAuthority xmlns="4d33861f-4ead-4e00-bb73-f3f34458196c" xsi:nil="true"/>
    <TCALead_x002f_POC xmlns="4d33861f-4ead-4e00-bb73-f3f34458196c">
      <UserInfo>
        <DisplayName/>
        <AccountId xsi:nil="true"/>
        <AccountType/>
      </UserInfo>
    </TCALead_x002f_POC>
    <FTA_x0020_Principal_x0020_Staff xmlns="4d33861f-4ead-4e00-bb73-f3f34458196c" xsi:nil="true"/>
    <Edit_x0020_Tags xmlns="4d33861f-4ead-4e00-bb73-f3f34458196c" xsi:nil="true"/>
    <TaxCatchAll xmlns="b235bb6d-4c41-4ff6-9a4f-86ce21e3d295" xsi:nil="true"/>
    <Region xmlns="4d33861f-4ead-4e00-bb73-f3f34458196c" xsi:nil="true"/>
    <ProductType xmlns="4d33861f-4ead-4e00-bb73-f3f34458196c" xsi:nil="true"/>
    <Month xmlns="4d33861f-4ead-4e00-bb73-f3f3445819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95EF9762BE0944BA305A15ADF4501B" ma:contentTypeVersion="37" ma:contentTypeDescription="Create a new document." ma:contentTypeScope="" ma:versionID="939bdd64c0cd81735915ef33d723934f">
  <xsd:schema xmlns:xsd="http://www.w3.org/2001/XMLSchema" xmlns:xs="http://www.w3.org/2001/XMLSchema" xmlns:p="http://schemas.microsoft.com/office/2006/metadata/properties" xmlns:ns2="4d33861f-4ead-4e00-bb73-f3f34458196c" xmlns:ns3="b235bb6d-4c41-4ff6-9a4f-86ce21e3d295" targetNamespace="http://schemas.microsoft.com/office/2006/metadata/properties" ma:root="true" ma:fieldsID="6a8556d0e2260bf222e88015e8af7703" ns2:_="" ns3:_="">
    <xsd:import namespace="4d33861f-4ead-4e00-bb73-f3f34458196c"/>
    <xsd:import namespace="b235bb6d-4c41-4ff6-9a4f-86ce21e3d295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2:ProductType" minOccurs="0"/>
                <xsd:element ref="ns2:Grant_x0020_Program_x002f_Event" minOccurs="0"/>
                <xsd:element ref="ns2:TransitAuthority" minOccurs="0"/>
                <xsd:element ref="ns2:TCALead_x002f_POC" minOccurs="0"/>
                <xsd:element ref="ns2:Edit_x0020_Tags" minOccurs="0"/>
                <xsd:element ref="ns2:Administrator" minOccurs="0"/>
                <xsd:element ref="ns2:Year" minOccurs="0"/>
                <xsd:element ref="ns2:Month" minOccurs="0"/>
                <xsd:element ref="ns2:Archive" minOccurs="0"/>
                <xsd:element ref="ns2:FTA_x0020_Principal_x0020_Staff" minOccurs="0"/>
                <xsd:element ref="ns2:VIP_x0020_Name" minOccurs="0"/>
                <xsd:element ref="ns2:Transit_x0020_Agency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3861f-4ead-4e00-bb73-f3f34458196c" elementFormDefault="qualified">
    <xsd:import namespace="http://schemas.microsoft.com/office/2006/documentManagement/types"/>
    <xsd:import namespace="http://schemas.microsoft.com/office/infopath/2007/PartnerControls"/>
    <xsd:element name="Region" ma:index="2" nillable="true" ma:displayName="Region" ma:format="Dropdown" ma:internalName="Region">
      <xsd:simpleType>
        <xsd:restriction base="dms:Choice">
          <xsd:enumeration value="Region 1"/>
          <xsd:enumeration value="Region 2"/>
          <xsd:enumeration value="Region 3"/>
          <xsd:enumeration value="Region 4"/>
          <xsd:enumeration value="Region 5"/>
          <xsd:enumeration value="Region 6"/>
          <xsd:enumeration value="Region 7"/>
          <xsd:enumeration value="Region 8"/>
          <xsd:enumeration value="Region 9"/>
          <xsd:enumeration value="Region 10"/>
          <xsd:enumeration value="NA"/>
        </xsd:restriction>
      </xsd:simpleType>
    </xsd:element>
    <xsd:element name="ProductType" ma:index="3" nillable="true" ma:displayName="Product Type" ma:format="Dropdown" ma:internalName="ProductType">
      <xsd:simpleType>
        <xsd:restriction base="dms:Choice">
          <xsd:enumeration value="Briefing Memo"/>
          <xsd:enumeration value="Hearing Memo"/>
          <xsd:enumeration value="Media Advisory"/>
          <xsd:enumeration value="News Releases"/>
          <xsd:enumeration value="Images"/>
          <xsd:enumeration value="Media Q&amp;A"/>
          <xsd:enumeration value="Media Response"/>
          <xsd:enumeration value="Rollout Plans"/>
          <xsd:enumeration value="Talking Points"/>
          <xsd:enumeration value="Speeches"/>
          <xsd:enumeration value="Weekly Social Media Plan"/>
          <xsd:enumeration value="Weekly Report"/>
          <xsd:enumeration value="Video Script"/>
          <xsd:enumeration value="Other"/>
        </xsd:restriction>
      </xsd:simpleType>
    </xsd:element>
    <xsd:element name="Grant_x0020_Program_x002f_Event" ma:index="4" nillable="true" ma:displayName="Grant Program/Event" ma:internalName="Grant_x0020_Program_x002f_Event">
      <xsd:simpleType>
        <xsd:restriction base="dms:Text">
          <xsd:maxLength value="255"/>
        </xsd:restriction>
      </xsd:simpleType>
    </xsd:element>
    <xsd:element name="TransitAuthority" ma:index="5" nillable="true" ma:displayName="Transit Authority" ma:format="Dropdown" ma:internalName="TransitAuthority">
      <xsd:simpleType>
        <xsd:restriction base="dms:Text">
          <xsd:maxLength value="255"/>
        </xsd:restriction>
      </xsd:simpleType>
    </xsd:element>
    <xsd:element name="TCALead_x002f_POC" ma:index="7" nillable="true" ma:displayName="TCA Lead/POC" ma:format="Dropdown" ma:list="UserInfo" ma:SharePointGroup="0" ma:internalName="TCALead_x002f_POC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_x0020_Tags" ma:index="8" nillable="true" ma:displayName="Edit Tags" ma:internalName="Edit_x0020_Tags">
      <xsd:simpleType>
        <xsd:restriction base="dms:Text">
          <xsd:maxLength value="255"/>
        </xsd:restriction>
      </xsd:simpleType>
    </xsd:element>
    <xsd:element name="Administrator" ma:index="9" nillable="true" ma:displayName="Administrator" ma:format="Dropdown" ma:internalName="Administrator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K. Jane Williams"/>
                        <xsd:enumeration value="Elaine Chao"/>
                        <xsd:enumeration value="Matt Welbes"/>
                        <xsd:enumeration value="Nuria Fernandez"/>
                        <xsd:enumeration value="Other"/>
                        <xsd:enumeration value="Subash Iyer"/>
                        <xsd:enumeration value="Veronica Vanterpool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Year" ma:index="10" nillable="true" ma:displayName="Year" ma:default="2024" ma:format="Dropdown" ma:internalName="Year">
      <xsd:simpleType>
        <xsd:restriction base="dms:Choice">
          <xsd:enumeration value="2021"/>
          <xsd:enumeration value="2020"/>
          <xsd:enumeration value="2019"/>
          <xsd:enumeration value="2018"/>
          <xsd:enumeration value="2017"/>
          <xsd:enumeration value="2022"/>
          <xsd:enumeration value="2023"/>
          <xsd:enumeration value="2024"/>
        </xsd:restriction>
      </xsd:simpleType>
    </xsd:element>
    <xsd:element name="Month" ma:index="11" nillable="true" ma:displayName="Month" ma:format="Dropdown" ma:internalName="Month">
      <xsd:simpleType>
        <xsd:restriction base="dms:Choice">
          <xsd:enumeration value="Jan"/>
          <xsd:enumeration value="Feb"/>
          <xsd:enumeration value="Mar"/>
          <xsd:enumeration value="Apr"/>
          <xsd:enumeration value="May"/>
          <xsd:enumeration value="Jun"/>
          <xsd:enumeration value="Jul"/>
          <xsd:enumeration value="Aug"/>
          <xsd:enumeration value="Sep"/>
          <xsd:enumeration value="Oct"/>
          <xsd:enumeration value="Nov"/>
          <xsd:enumeration value="Dec"/>
        </xsd:restriction>
      </xsd:simpleType>
    </xsd:element>
    <xsd:element name="Archive" ma:index="13" nillable="true" ma:displayName="Archive" ma:default="No" ma:format="Dropdown" ma:internalName="Archive">
      <xsd:simpleType>
        <xsd:restriction base="dms:Choice">
          <xsd:enumeration value="Yes"/>
          <xsd:enumeration value="No"/>
        </xsd:restriction>
      </xsd:simpleType>
    </xsd:element>
    <xsd:element name="FTA_x0020_Principal_x0020_Staff" ma:index="14" nillable="true" ma:displayName="FTA Principal Staff" ma:internalName="FTA_x0020_Principal_x0020_Staff">
      <xsd:simpleType>
        <xsd:restriction base="dms:Text">
          <xsd:maxLength value="255"/>
        </xsd:restriction>
      </xsd:simpleType>
    </xsd:element>
    <xsd:element name="VIP_x0020_Name" ma:index="15" nillable="true" ma:displayName="VIP Name" ma:internalName="VIP_x0020_Name">
      <xsd:simpleType>
        <xsd:restriction base="dms:Text">
          <xsd:maxLength value="255"/>
        </xsd:restriction>
      </xsd:simpleType>
    </xsd:element>
    <xsd:element name="Transit_x0020_Agency" ma:index="16" nillable="true" ma:displayName="Transit Agency" ma:internalName="Transit_x0020_Agency">
      <xsd:simpleType>
        <xsd:restriction base="dms:Text">
          <xsd:maxLength value="255"/>
        </xsd:restriction>
      </xsd:simple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2aa446fb-c4e7-47d1-9e02-aae3431be3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3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35bb6d-4c41-4ff6-9a4f-86ce21e3d295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51bd71f1-0bd4-4208-b9ff-4be3ffcadf68}" ma:internalName="TaxCatchAll" ma:showField="CatchAllData" ma:web="b235bb6d-4c41-4ff6-9a4f-86ce21e3d2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3" ma:displayName="Content Type"/>
        <xsd:element ref="dc:title" minOccurs="0" maxOccurs="1" ma:index="1" ma:displayName="Title"/>
        <xsd:element ref="dc:subject" minOccurs="0" maxOccurs="1" ma:index="6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47FB5C-7674-4C54-B928-B812C8B8B37F}">
  <ds:schemaRefs>
    <ds:schemaRef ds:uri="http://purl.org/dc/terms/"/>
    <ds:schemaRef ds:uri="4d33861f-4ead-4e00-bb73-f3f34458196c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b235bb6d-4c41-4ff6-9a4f-86ce21e3d295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30C606C-0CAA-415A-8B32-07E2A43687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A422E-8704-4A69-80DE-578EF3EEE4F4}">
  <ds:schemaRefs>
    <ds:schemaRef ds:uri="4d33861f-4ead-4e00-bb73-f3f34458196c"/>
    <ds:schemaRef ds:uri="b235bb6d-4c41-4ff6-9a4f-86ce21e3d2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240</Words>
  <Application>Microsoft Office PowerPoint</Application>
  <PresentationFormat>Custom</PresentationFormat>
  <Paragraphs>25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Franklin Gothic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Grant Social Media Toolkit</dc:title>
  <dc:subject>Commitment to Accessibility: DOT is committed to ensuring that information is available in appropriate alternative formats to meet the requirements of persons who have a disability. If you require an alternative version of this file, please contact FTAWebAccessibility@dot.gov.</dc:subject>
  <dc:creator>D O T - Federal Transit Administration</dc:creator>
  <cp:lastModifiedBy>Ullah, Waseem CTR (FTA)</cp:lastModifiedBy>
  <cp:revision>2</cp:revision>
  <dcterms:created xsi:type="dcterms:W3CDTF">2023-05-31T20:07:02Z</dcterms:created>
  <dcterms:modified xsi:type="dcterms:W3CDTF">2024-07-05T20:41:24Z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e83df1-43a7-4b90-90b9-9710f4edc178_Enabled">
    <vt:lpwstr>true</vt:lpwstr>
  </property>
  <property fmtid="{D5CDD505-2E9C-101B-9397-08002B2CF9AE}" pid="3" name="MSIP_Label_8ce83df1-43a7-4b90-90b9-9710f4edc178_SetDate">
    <vt:lpwstr>2024-06-26T13:59:08Z</vt:lpwstr>
  </property>
  <property fmtid="{D5CDD505-2E9C-101B-9397-08002B2CF9AE}" pid="4" name="MSIP_Label_8ce83df1-43a7-4b90-90b9-9710f4edc178_Method">
    <vt:lpwstr>Privileged</vt:lpwstr>
  </property>
  <property fmtid="{D5CDD505-2E9C-101B-9397-08002B2CF9AE}" pid="5" name="MSIP_Label_8ce83df1-43a7-4b90-90b9-9710f4edc178_Name">
    <vt:lpwstr>Trading Partner v2</vt:lpwstr>
  </property>
  <property fmtid="{D5CDD505-2E9C-101B-9397-08002B2CF9AE}" pid="6" name="MSIP_Label_8ce83df1-43a7-4b90-90b9-9710f4edc178_SiteId">
    <vt:lpwstr>8a628aaf-2f06-4dc5-a007-33a134d5e988</vt:lpwstr>
  </property>
  <property fmtid="{D5CDD505-2E9C-101B-9397-08002B2CF9AE}" pid="7" name="MSIP_Label_8ce83df1-43a7-4b90-90b9-9710f4edc178_ActionId">
    <vt:lpwstr>514a3128-1d10-4fef-ab37-9259a97c39e4</vt:lpwstr>
  </property>
  <property fmtid="{D5CDD505-2E9C-101B-9397-08002B2CF9AE}" pid="8" name="MSIP_Label_8ce83df1-43a7-4b90-90b9-9710f4edc178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TRADING PARTNER</vt:lpwstr>
  </property>
  <property fmtid="{D5CDD505-2E9C-101B-9397-08002B2CF9AE}" pid="11" name="ContentTypeId">
    <vt:lpwstr>0x0101002195EF9762BE0944BA305A15ADF4501B</vt:lpwstr>
  </property>
  <property fmtid="{D5CDD505-2E9C-101B-9397-08002B2CF9AE}" pid="12" name="MediaServiceImageTags">
    <vt:lpwstr/>
  </property>
</Properties>
</file>