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4" r:id="rId4"/>
    <p:sldId id="275" r:id="rId5"/>
    <p:sldId id="277" r:id="rId6"/>
    <p:sldId id="276" r:id="rId7"/>
    <p:sldId id="278" r:id="rId8"/>
    <p:sldId id="279" r:id="rId9"/>
    <p:sldId id="280" r:id="rId10"/>
    <p:sldId id="281" r:id="rId11"/>
    <p:sldId id="273" r:id="rId12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1" name="test" initials="t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B7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5" autoAdjust="0"/>
    <p:restoredTop sz="88200" autoAdjust="0"/>
  </p:normalViewPr>
  <p:slideViewPr>
    <p:cSldViewPr snapToGrid="0" snapToObjects="1">
      <p:cViewPr>
        <p:scale>
          <a:sx n="81" d="100"/>
          <a:sy n="81" d="100"/>
        </p:scale>
        <p:origin x="-102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9/10/2013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9/10/2013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3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6759"/>
            <a:ext cx="4395788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713" y="3656233"/>
            <a:ext cx="4395788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1860"/>
            <a:ext cx="2057400" cy="55643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1860"/>
            <a:ext cx="6019800" cy="5564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95B74"/>
                </a:solidFill>
                <a:latin typeface="Arial Unicode MS" pitchFamily="34" charset="-128"/>
                <a:cs typeface="Raav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908"/>
            <a:ext cx="8229600" cy="9327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8"/>
            <a:ext cx="9144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047680"/>
            <a:ext cx="9144000" cy="830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100" b="1" i="0" kern="1200" baseline="0">
          <a:solidFill>
            <a:srgbClr val="395B74"/>
          </a:solidFill>
          <a:latin typeface="Arial Unicode MS" pitchFamily="34" charset="-128"/>
          <a:ea typeface="ＭＳ Ｐゴシック" charset="-128"/>
          <a:cs typeface="Raav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anessa.williams@dot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9822"/>
            <a:ext cx="4728918" cy="3059112"/>
          </a:xfrm>
        </p:spPr>
        <p:txBody>
          <a:bodyPr rtlCol="0" anchor="t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Passenger Ferry Grant Program</a:t>
            </a:r>
            <a:r>
              <a:rPr lang="en-US" sz="28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800" b="1" dirty="0" smtClean="0">
                <a:solidFill>
                  <a:srgbClr val="385B7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September 11, 2013</a:t>
            </a:r>
            <a:r>
              <a:rPr lang="en-US" sz="2500" dirty="0" smtClean="0">
                <a:latin typeface="Raavi" pitchFamily="34" charset="0"/>
                <a:ea typeface="+mj-ea"/>
                <a:cs typeface="Raavi" pitchFamily="34" charset="0"/>
              </a:rPr>
              <a:t/>
            </a:r>
            <a:br>
              <a:rPr lang="en-US" sz="2500" dirty="0" smtClean="0">
                <a:latin typeface="Raavi" pitchFamily="34" charset="0"/>
                <a:ea typeface="+mj-ea"/>
                <a:cs typeface="Raavi" pitchFamily="34" charset="0"/>
              </a:rPr>
            </a:br>
            <a:r>
              <a:rPr lang="en-US" sz="2400" dirty="0" smtClean="0">
                <a:latin typeface="Helvetica Neue"/>
                <a:ea typeface="+mj-ea"/>
              </a:rPr>
              <a:t/>
            </a:r>
            <a:br>
              <a:rPr lang="en-US" sz="2400" dirty="0" smtClean="0">
                <a:latin typeface="Helvetica Neue"/>
                <a:ea typeface="+mj-ea"/>
              </a:rPr>
            </a:br>
            <a:r>
              <a:rPr lang="en-US" sz="2400" dirty="0" smtClean="0">
                <a:latin typeface="Helvetica Neue"/>
                <a:ea typeface="+mj-ea"/>
              </a:rPr>
              <a:t>Vanessa Williams</a:t>
            </a:r>
            <a:r>
              <a:rPr lang="en-US" sz="20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> </a:t>
            </a:r>
            <a:r>
              <a:rPr lang="en-US" sz="20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</a:br>
            <a:r>
              <a:rPr lang="en-US" sz="2000" b="0" dirty="0" smtClean="0">
                <a:solidFill>
                  <a:schemeClr val="tx1"/>
                </a:solidFill>
                <a:latin typeface="Gill Sans MT" pitchFamily="34" charset="0"/>
                <a:ea typeface="+mj-ea"/>
              </a:rPr>
              <a:t>Transportation Program Specialist </a:t>
            </a:r>
            <a:endParaRPr lang="en-US" sz="1900" b="0" dirty="0" smtClean="0">
              <a:solidFill>
                <a:schemeClr val="tx1"/>
              </a:solidFill>
              <a:latin typeface="Gill Sans MT" pitchFamily="34" charset="0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Applying in </a:t>
            </a:r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Grants.Gov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presented by </a:t>
            </a:r>
          </a:p>
          <a:p>
            <a:pPr marL="0" indent="0" algn="ctr">
              <a:buNone/>
            </a:pPr>
            <a:r>
              <a:rPr lang="en-US" dirty="0" smtClean="0"/>
              <a:t>Walt Mokey</a:t>
            </a:r>
          </a:p>
          <a:p>
            <a:pPr marL="0" indent="0" algn="ctr">
              <a:buNone/>
            </a:pPr>
            <a:r>
              <a:rPr lang="en-US" dirty="0" smtClean="0"/>
              <a:t>Transportation Program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is image is a group of four photographs: one shows a hybrid bus pulling up to a bus stop shelter on a downtown street; one shows the interior of rail vehicle with passengers standing inside; one shows an underground subway terminal with a departing train; and one shows an approaching light rail vehicle adjacent to a station with people waiting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32" y="703259"/>
            <a:ext cx="7869936" cy="52852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Agenda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Purpose</a:t>
            </a:r>
          </a:p>
          <a:p>
            <a:r>
              <a:rPr lang="en-US" dirty="0"/>
              <a:t>Eligible Proposers/Funding</a:t>
            </a:r>
          </a:p>
          <a:p>
            <a:r>
              <a:rPr lang="en-US" dirty="0"/>
              <a:t>Eligible/Ineligible Projects </a:t>
            </a:r>
          </a:p>
          <a:p>
            <a:r>
              <a:rPr lang="en-US" dirty="0"/>
              <a:t>Cost Sharing and Matching  </a:t>
            </a:r>
          </a:p>
          <a:p>
            <a:r>
              <a:rPr lang="en-US" dirty="0"/>
              <a:t>Evaluation Criteria</a:t>
            </a:r>
          </a:p>
          <a:p>
            <a:r>
              <a:rPr lang="en-US" dirty="0"/>
              <a:t>Passenger Ferry Program Questions  </a:t>
            </a:r>
          </a:p>
          <a:p>
            <a:r>
              <a:rPr lang="en-US" dirty="0"/>
              <a:t>Applying in Grants.gov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Program Purpose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 and maintain the Nation’s public ferry systems and contribute to the improvement of the condition of the public ferry systems by providing financial assistance for </a:t>
            </a:r>
            <a:r>
              <a:rPr lang="en-US" b="1" u="sng" dirty="0"/>
              <a:t>capital</a:t>
            </a:r>
            <a:r>
              <a:rPr lang="en-US" dirty="0"/>
              <a:t> projects.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6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Eligible Proposers/Funding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Direct recipients of Section 5307 funds, Designated recipients, Federally-Recognized Tribes that operate a public ferry system in an urbanized area (including to/from an urbanized area</a:t>
            </a:r>
            <a:r>
              <a:rPr lang="en-US" sz="2400" dirty="0" smtClean="0"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en-US" sz="2400" dirty="0"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u="sng" dirty="0" smtClean="0">
                <a:cs typeface="Times New Roman" pitchFamily="18" charset="0"/>
              </a:rPr>
              <a:t>Funding</a:t>
            </a:r>
            <a:r>
              <a:rPr lang="en-US" sz="2400" b="1" u="sng" dirty="0"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/>
              <a:t>Available Funding</a:t>
            </a:r>
          </a:p>
          <a:p>
            <a:pPr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	- </a:t>
            </a:r>
            <a:r>
              <a:rPr lang="en-US" sz="2400" dirty="0">
                <a:cs typeface="Arial" pitchFamily="34" charset="0"/>
              </a:rPr>
              <a:t>Approximately $29.9 million in FY 2013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cs typeface="Arial" pitchFamily="34" charset="0"/>
              </a:rPr>
              <a:t>Funding Availability</a:t>
            </a:r>
          </a:p>
          <a:p>
            <a:pPr lvl="0">
              <a:buNone/>
            </a:pPr>
            <a:r>
              <a:rPr lang="en-US" sz="2400" dirty="0"/>
              <a:t> - Funds will be available for obligation during the federal fiscal year in which they were allocated (e.g. announced)  plus five additional years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9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Eligible/Ineligible Projects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/>
              <a:t>Capital Projects, </a:t>
            </a:r>
            <a:r>
              <a:rPr lang="en-US" sz="2400" dirty="0"/>
              <a:t>such as:</a:t>
            </a:r>
          </a:p>
          <a:p>
            <a:r>
              <a:rPr lang="en-US" sz="2400" dirty="0"/>
              <a:t>Purchase, replacement, or rehabilitation of ferries, terminals and related infrastructure</a:t>
            </a:r>
          </a:p>
          <a:p>
            <a:r>
              <a:rPr lang="en-US" sz="2400" dirty="0"/>
              <a:t>Related equipment (including fare equipment, communication devices)</a:t>
            </a:r>
          </a:p>
          <a:p>
            <a:r>
              <a:rPr lang="en-US" sz="2400" dirty="0" smtClean="0"/>
              <a:t>Expansion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/>
              <a:t>Ineligible Projects:</a:t>
            </a:r>
          </a:p>
          <a:p>
            <a:r>
              <a:rPr lang="en-US" sz="2400" dirty="0"/>
              <a:t>Operating expenses</a:t>
            </a:r>
          </a:p>
          <a:p>
            <a:r>
              <a:rPr lang="en-US" sz="2400" dirty="0"/>
              <a:t>Planning</a:t>
            </a:r>
          </a:p>
          <a:p>
            <a:r>
              <a:rPr lang="en-US" sz="2400" dirty="0"/>
              <a:t>Preventive maintenance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878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Cost Sharing and Matching 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Federal funding ratio: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80% Federal/20% Local</a:t>
            </a:r>
          </a:p>
          <a:p>
            <a:pPr marL="0" indent="0">
              <a:buNone/>
            </a:pPr>
            <a:r>
              <a:rPr lang="en-US" sz="2000" i="1" u="sng" dirty="0"/>
              <a:t>Exceptions</a:t>
            </a:r>
            <a:r>
              <a:rPr lang="en-US" sz="2000" i="1" dirty="0"/>
              <a:t>:</a:t>
            </a:r>
            <a:endParaRPr lang="en-US" sz="2000" i="1" u="sng" dirty="0"/>
          </a:p>
          <a:p>
            <a:pPr lvl="1"/>
            <a:r>
              <a:rPr lang="en-US" sz="2000" b="1" dirty="0"/>
              <a:t>85%</a:t>
            </a:r>
            <a:r>
              <a:rPr lang="en-US" sz="2000" dirty="0"/>
              <a:t> for net project costs for acquiring vehicles (including clean-fuel or alternative fuel) attributable to compliance with the Clean Air Act (CAA) or attributable to compliance with the Americans with Disabilities Act (ADA) of </a:t>
            </a:r>
            <a:r>
              <a:rPr lang="en-US" sz="2000" dirty="0" smtClean="0"/>
              <a:t>1990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b="1" dirty="0"/>
              <a:t>90%</a:t>
            </a:r>
            <a:r>
              <a:rPr lang="en-US" sz="2000" dirty="0"/>
              <a:t> for net project costs for vehicle-related equipment or facilities (including clean-fuel or alternative-fuel vehicle-related equipment or facilities) attributable to compliance with the CAA or </a:t>
            </a:r>
            <a:r>
              <a:rPr lang="en-US" sz="2000" dirty="0" smtClean="0"/>
              <a:t>ADA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See NOFA for types of match allowed.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Evaluation Criteria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 b="1" u="sng" dirty="0">
                <a:cs typeface="Arial" pitchFamily="34" charset="0"/>
              </a:rPr>
              <a:t>Demonstration of Need</a:t>
            </a:r>
            <a:r>
              <a:rPr lang="en-US" sz="2000" b="1" dirty="0"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cs typeface="Arial" pitchFamily="34" charset="0"/>
              </a:rPr>
              <a:t>       </a:t>
            </a:r>
            <a:r>
              <a:rPr lang="en-US" sz="2000" i="1" dirty="0" smtClean="0">
                <a:cs typeface="Arial" pitchFamily="34" charset="0"/>
              </a:rPr>
              <a:t>Is </a:t>
            </a:r>
            <a:r>
              <a:rPr lang="en-US" sz="2000" i="1" dirty="0">
                <a:cs typeface="Arial" pitchFamily="34" charset="0"/>
              </a:rPr>
              <a:t>this a one time or periodic need</a:t>
            </a:r>
            <a:r>
              <a:rPr lang="en-US" sz="2000" i="1" dirty="0" smtClean="0">
                <a:cs typeface="Arial" pitchFamily="34" charset="0"/>
              </a:rPr>
              <a:t>?</a:t>
            </a:r>
          </a:p>
          <a:p>
            <a:pPr marL="0" indent="0">
              <a:buNone/>
            </a:pPr>
            <a:r>
              <a:rPr lang="en-US" sz="2000" i="1" dirty="0" smtClean="0">
                <a:cs typeface="Arial" pitchFamily="34" charset="0"/>
              </a:rPr>
              <a:t>        How </a:t>
            </a:r>
            <a:r>
              <a:rPr lang="en-US" sz="2000" i="1" dirty="0">
                <a:cs typeface="Arial" pitchFamily="34" charset="0"/>
              </a:rPr>
              <a:t>is your service impacted? </a:t>
            </a:r>
          </a:p>
          <a:p>
            <a:pPr marL="1089025" lvl="2" indent="-28575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Backlog of maintenance</a:t>
            </a:r>
          </a:p>
          <a:p>
            <a:pPr marL="1089025" lvl="2" indent="-28575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Age of or condition of capital assets</a:t>
            </a:r>
          </a:p>
          <a:p>
            <a:pPr marL="609600" indent="-609600">
              <a:buAutoNum type="arabicPeriod"/>
            </a:pPr>
            <a:r>
              <a:rPr lang="en-US" sz="2000" b="1" u="sng" dirty="0">
                <a:cs typeface="Arial" pitchFamily="34" charset="0"/>
              </a:rPr>
              <a:t>Demonstration of </a:t>
            </a:r>
            <a:r>
              <a:rPr lang="en-US" sz="2000" b="1" u="sng" dirty="0" smtClean="0">
                <a:cs typeface="Arial" pitchFamily="34" charset="0"/>
              </a:rPr>
              <a:t>Benefits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i="1" dirty="0" smtClean="0">
                <a:cs typeface="Arial" pitchFamily="34" charset="0"/>
              </a:rPr>
              <a:t>    What </a:t>
            </a:r>
            <a:r>
              <a:rPr lang="en-US" sz="2000" i="1" dirty="0">
                <a:cs typeface="Arial" pitchFamily="34" charset="0"/>
              </a:rPr>
              <a:t>are the project benefits?</a:t>
            </a:r>
          </a:p>
          <a:p>
            <a:pPr marL="1146175" lvl="2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Impact on ridership, increase reliability of service, state of good repair, air quality</a:t>
            </a:r>
          </a:p>
          <a:p>
            <a:pPr marL="457200" indent="-457200">
              <a:buAutoNum type="arabicPeriod" startAt="3"/>
            </a:pPr>
            <a:r>
              <a:rPr lang="en-US" sz="2000" b="1" u="sng" dirty="0" smtClean="0">
                <a:cs typeface="Arial" pitchFamily="34" charset="0"/>
              </a:rPr>
              <a:t>Planning </a:t>
            </a:r>
            <a:r>
              <a:rPr lang="en-US" sz="2000" b="1" u="sng" dirty="0">
                <a:cs typeface="Arial" pitchFamily="34" charset="0"/>
              </a:rPr>
              <a:t>&amp;  Local/Regional Prioritization </a:t>
            </a:r>
            <a:endParaRPr lang="en-US" sz="2000" b="1" u="sng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i="1" dirty="0" smtClean="0">
                <a:cs typeface="Arial" pitchFamily="34" charset="0"/>
              </a:rPr>
              <a:t>     </a:t>
            </a:r>
            <a:r>
              <a:rPr lang="en-US" sz="2000" i="1" dirty="0" smtClean="0">
                <a:cs typeface="Arial" pitchFamily="34" charset="0"/>
              </a:rPr>
              <a:t>How </a:t>
            </a:r>
            <a:r>
              <a:rPr lang="en-US" sz="2000" i="1" dirty="0">
                <a:cs typeface="Arial" pitchFamily="34" charset="0"/>
              </a:rPr>
              <a:t>is your project consistent with local priorities?</a:t>
            </a:r>
          </a:p>
          <a:p>
            <a:pPr marL="1146175" lvl="2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Long Range Plan, Letters of Support, TIP/STIP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4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Evaluation Criteria (cont.)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AutoNum type="arabicPeriod" startAt="4"/>
            </a:pPr>
            <a:r>
              <a:rPr lang="en-US" sz="2000" b="1" u="sng" dirty="0">
                <a:cs typeface="Arial" pitchFamily="34" charset="0"/>
              </a:rPr>
              <a:t>Project Readiness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dirty="0">
                <a:cs typeface="Arial" pitchFamily="34" charset="0"/>
              </a:rPr>
              <a:t>   </a:t>
            </a:r>
            <a:r>
              <a:rPr lang="en-US" sz="2000" i="1" dirty="0" smtClean="0">
                <a:cs typeface="Arial" pitchFamily="34" charset="0"/>
              </a:rPr>
              <a:t>Is </a:t>
            </a:r>
            <a:r>
              <a:rPr lang="en-US" sz="2000" i="1" dirty="0">
                <a:cs typeface="Arial" pitchFamily="34" charset="0"/>
              </a:rPr>
              <a:t>your project ready to be implemented?</a:t>
            </a:r>
            <a:endParaRPr lang="en-US" sz="2000" i="1" u="sng" dirty="0">
              <a:cs typeface="Arial" pitchFamily="34" charset="0"/>
            </a:endParaRPr>
          </a:p>
          <a:p>
            <a:pPr marL="1146175" lvl="2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Implementation plans, TIP/STIP</a:t>
            </a:r>
          </a:p>
          <a:p>
            <a:pPr marL="457200" indent="-457200">
              <a:buAutoNum type="arabicPeriod" startAt="4"/>
            </a:pPr>
            <a:r>
              <a:rPr lang="en-US" sz="2000" b="1" u="sng" dirty="0">
                <a:cs typeface="Arial" pitchFamily="34" charset="0"/>
              </a:rPr>
              <a:t>Technical, Legal, and Financial Capacity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dirty="0">
                <a:cs typeface="Arial" pitchFamily="34" charset="0"/>
              </a:rPr>
              <a:t>  </a:t>
            </a:r>
            <a:r>
              <a:rPr lang="en-US" sz="2000" i="1" dirty="0" smtClean="0">
                <a:cs typeface="Arial" pitchFamily="34" charset="0"/>
              </a:rPr>
              <a:t>Do </a:t>
            </a:r>
            <a:r>
              <a:rPr lang="en-US" sz="2000" i="1" dirty="0">
                <a:cs typeface="Arial" pitchFamily="34" charset="0"/>
              </a:rPr>
              <a:t>you, the grantee, have technical, legal </a:t>
            </a:r>
            <a:r>
              <a:rPr lang="en-US" sz="2000" i="1" dirty="0" smtClean="0">
                <a:cs typeface="Arial" pitchFamily="34" charset="0"/>
              </a:rPr>
              <a:t>and financial </a:t>
            </a:r>
            <a:r>
              <a:rPr lang="en-US" sz="2000" i="1" dirty="0">
                <a:cs typeface="Arial" pitchFamily="34" charset="0"/>
              </a:rPr>
              <a:t>capacity to carry out </a:t>
            </a:r>
            <a:endParaRPr lang="en-US" sz="2000" i="1" dirty="0" smtClean="0">
              <a:cs typeface="Arial" pitchFamily="34" charset="0"/>
            </a:endParaRP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i="1" dirty="0">
                <a:cs typeface="Arial" pitchFamily="34" charset="0"/>
              </a:rPr>
              <a:t> </a:t>
            </a:r>
            <a:r>
              <a:rPr lang="en-US" sz="2000" i="1" dirty="0" smtClean="0">
                <a:cs typeface="Arial" pitchFamily="34" charset="0"/>
              </a:rPr>
              <a:t> the </a:t>
            </a:r>
            <a:r>
              <a:rPr lang="en-US" sz="2000" i="1" dirty="0">
                <a:cs typeface="Arial" pitchFamily="34" charset="0"/>
              </a:rPr>
              <a:t>project?</a:t>
            </a:r>
          </a:p>
          <a:p>
            <a:pPr marL="1089025" lvl="2" indent="-28575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No outstanding legal financial issues, good financial standing, local match identified</a:t>
            </a:r>
          </a:p>
          <a:p>
            <a:pPr marL="609600" indent="-609600">
              <a:buAutoNum type="arabicPeriod" startAt="4"/>
            </a:pPr>
            <a:r>
              <a:rPr lang="en-US" sz="2000" b="1" u="sng" dirty="0">
                <a:cs typeface="Arial" pitchFamily="34" charset="0"/>
              </a:rPr>
              <a:t>Connectivity to Other Modes of Transportation 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i="1" dirty="0">
                <a:cs typeface="Arial" pitchFamily="34" charset="0"/>
              </a:rPr>
              <a:t>    </a:t>
            </a:r>
            <a:r>
              <a:rPr lang="en-US" sz="2000" i="1" dirty="0" smtClean="0">
                <a:cs typeface="Arial" pitchFamily="34" charset="0"/>
              </a:rPr>
              <a:t>Does </a:t>
            </a:r>
            <a:r>
              <a:rPr lang="en-US" sz="2000" i="1" dirty="0">
                <a:cs typeface="Arial" pitchFamily="34" charset="0"/>
              </a:rPr>
              <a:t>your project connect to other modes?</a:t>
            </a:r>
          </a:p>
          <a:p>
            <a:pPr marL="1146175" lvl="2" indent="-342900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000" dirty="0">
                <a:cs typeface="Arial" pitchFamily="34" charset="0"/>
              </a:rPr>
              <a:t>Rail, bus, intercity bus, private transportation </a:t>
            </a:r>
          </a:p>
          <a:p>
            <a:pPr marL="1009650" lvl="1" indent="-609600" algn="ctr">
              <a:lnSpc>
                <a:spcPct val="100000"/>
              </a:lnSpc>
              <a:buNone/>
            </a:pPr>
            <a:endParaRPr lang="en-US" sz="1800" i="1" dirty="0">
              <a:cs typeface="Arial" pitchFamily="34" charset="0"/>
            </a:endParaRPr>
          </a:p>
          <a:p>
            <a:pPr marL="1009650" lvl="1" indent="-609600" algn="ctr">
              <a:lnSpc>
                <a:spcPct val="100000"/>
              </a:lnSpc>
              <a:buNone/>
            </a:pPr>
            <a:r>
              <a:rPr lang="en-US" sz="1800" i="1" dirty="0">
                <a:cs typeface="Arial" pitchFamily="34" charset="0"/>
              </a:rPr>
              <a:t>Please refer to the complete list of criteria in the NOFA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Passenger Ferry Program Questions</a:t>
            </a:r>
            <a:endParaRPr lang="en-US" sz="4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 algn="ctr">
              <a:lnSpc>
                <a:spcPct val="100000"/>
              </a:lnSpc>
              <a:buNone/>
            </a:pPr>
            <a:endParaRPr lang="en-US" b="1" dirty="0" smtClean="0">
              <a:cs typeface="Arial" pitchFamily="34" charset="0"/>
            </a:endParaRPr>
          </a:p>
          <a:p>
            <a:pPr marL="400050" lvl="1" indent="0" algn="ctr">
              <a:lnSpc>
                <a:spcPct val="100000"/>
              </a:lnSpc>
              <a:buNone/>
            </a:pPr>
            <a:endParaRPr lang="en-US" b="1" dirty="0">
              <a:cs typeface="Arial" pitchFamily="34" charset="0"/>
            </a:endParaRP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 smtClean="0">
                <a:cs typeface="Arial" pitchFamily="34" charset="0"/>
              </a:rPr>
              <a:t>Vanessa </a:t>
            </a:r>
            <a:r>
              <a:rPr lang="en-US" b="1" dirty="0">
                <a:cs typeface="Arial" pitchFamily="34" charset="0"/>
              </a:rPr>
              <a:t>Williams</a:t>
            </a: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>
                <a:cs typeface="Arial" pitchFamily="34" charset="0"/>
              </a:rPr>
              <a:t>202-366-4818</a:t>
            </a: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>
                <a:cs typeface="Arial" pitchFamily="34" charset="0"/>
                <a:hlinkClick r:id="rId2"/>
              </a:rPr>
              <a:t>vanessa.williams@dot.gov</a:t>
            </a:r>
            <a:endParaRPr lang="en-US" b="1" dirty="0">
              <a:cs typeface="Arial" pitchFamily="34" charset="0"/>
            </a:endParaRP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>
                <a:cs typeface="Arial" pitchFamily="34" charset="0"/>
              </a:rPr>
              <a:t>Applications Due: Monday, 21 October 2013 </a:t>
            </a:r>
          </a:p>
          <a:p>
            <a:pPr marL="400050" lvl="1" indent="0" algn="ctr">
              <a:lnSpc>
                <a:spcPct val="100000"/>
              </a:lnSpc>
              <a:buNone/>
            </a:pPr>
            <a:r>
              <a:rPr lang="en-US" b="1" dirty="0">
                <a:cs typeface="Arial" pitchFamily="34" charset="0"/>
              </a:rPr>
              <a:t>(11:59 p.m. EDT)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8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FTA3 (2)</Template>
  <TotalTime>1786</TotalTime>
  <Words>405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FTA3 (2)</vt:lpstr>
      <vt:lpstr>Passenger Ferry Grant Program September 11, 2013  Vanessa Williams  Transportation Program Specialist </vt:lpstr>
      <vt:lpstr>Agenda</vt:lpstr>
      <vt:lpstr>Program Purpose</vt:lpstr>
      <vt:lpstr>Eligible Proposers/Funding</vt:lpstr>
      <vt:lpstr>Eligible/Ineligible Projects</vt:lpstr>
      <vt:lpstr>Cost Sharing and Matching </vt:lpstr>
      <vt:lpstr>Evaluation Criteria</vt:lpstr>
      <vt:lpstr>Evaluation Criteria (cont.)</vt:lpstr>
      <vt:lpstr>Passenger Ferry Program Questions</vt:lpstr>
      <vt:lpstr>Applying in Grants.Gov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Dissemination New Procedures  November 15, 2011  Edwin Rodriguez Information Dissemination Program Manager</dc:title>
  <dc:creator>test</dc:creator>
  <cp:lastModifiedBy>vanessa.williams</cp:lastModifiedBy>
  <cp:revision>81</cp:revision>
  <cp:lastPrinted>2013-09-10T20:50:33Z</cp:lastPrinted>
  <dcterms:created xsi:type="dcterms:W3CDTF">2012-04-18T16:44:28Z</dcterms:created>
  <dcterms:modified xsi:type="dcterms:W3CDTF">2013-09-10T20:50:54Z</dcterms:modified>
</cp:coreProperties>
</file>