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Lst>
  <p:notesMasterIdLst>
    <p:notesMasterId r:id="rId121"/>
  </p:notesMasterIdLst>
  <p:handoutMasterIdLst>
    <p:handoutMasterId r:id="rId122"/>
  </p:handoutMasterIdLst>
  <p:sldIdLst>
    <p:sldId id="256" r:id="rId8"/>
    <p:sldId id="303" r:id="rId9"/>
    <p:sldId id="257" r:id="rId10"/>
    <p:sldId id="379" r:id="rId11"/>
    <p:sldId id="390" r:id="rId12"/>
    <p:sldId id="391" r:id="rId13"/>
    <p:sldId id="393" r:id="rId14"/>
    <p:sldId id="392" r:id="rId15"/>
    <p:sldId id="433" r:id="rId16"/>
    <p:sldId id="394" r:id="rId17"/>
    <p:sldId id="395" r:id="rId18"/>
    <p:sldId id="462" r:id="rId19"/>
    <p:sldId id="463" r:id="rId20"/>
    <p:sldId id="439" r:id="rId21"/>
    <p:sldId id="382" r:id="rId22"/>
    <p:sldId id="385" r:id="rId23"/>
    <p:sldId id="397" r:id="rId24"/>
    <p:sldId id="398" r:id="rId25"/>
    <p:sldId id="399" r:id="rId26"/>
    <p:sldId id="400" r:id="rId27"/>
    <p:sldId id="401" r:id="rId28"/>
    <p:sldId id="402" r:id="rId29"/>
    <p:sldId id="387" r:id="rId30"/>
    <p:sldId id="388" r:id="rId31"/>
    <p:sldId id="440" r:id="rId32"/>
    <p:sldId id="406" r:id="rId33"/>
    <p:sldId id="407" r:id="rId34"/>
    <p:sldId id="413" r:id="rId35"/>
    <p:sldId id="414" r:id="rId36"/>
    <p:sldId id="415" r:id="rId37"/>
    <p:sldId id="416" r:id="rId38"/>
    <p:sldId id="417" r:id="rId39"/>
    <p:sldId id="418" r:id="rId40"/>
    <p:sldId id="474" r:id="rId41"/>
    <p:sldId id="420" r:id="rId42"/>
    <p:sldId id="471" r:id="rId43"/>
    <p:sldId id="472" r:id="rId44"/>
    <p:sldId id="421" r:id="rId45"/>
    <p:sldId id="454" r:id="rId46"/>
    <p:sldId id="455" r:id="rId47"/>
    <p:sldId id="441" r:id="rId48"/>
    <p:sldId id="452" r:id="rId49"/>
    <p:sldId id="408" r:id="rId50"/>
    <p:sldId id="409" r:id="rId51"/>
    <p:sldId id="410" r:id="rId52"/>
    <p:sldId id="411" r:id="rId53"/>
    <p:sldId id="412" r:id="rId54"/>
    <p:sldId id="443" r:id="rId55"/>
    <p:sldId id="422" r:id="rId56"/>
    <p:sldId id="423" r:id="rId57"/>
    <p:sldId id="424" r:id="rId58"/>
    <p:sldId id="425" r:id="rId59"/>
    <p:sldId id="426" r:id="rId60"/>
    <p:sldId id="427" r:id="rId61"/>
    <p:sldId id="428" r:id="rId62"/>
    <p:sldId id="429" r:id="rId63"/>
    <p:sldId id="361" r:id="rId64"/>
    <p:sldId id="360" r:id="rId65"/>
    <p:sldId id="464" r:id="rId66"/>
    <p:sldId id="465" r:id="rId67"/>
    <p:sldId id="466" r:id="rId68"/>
    <p:sldId id="475" r:id="rId69"/>
    <p:sldId id="468" r:id="rId70"/>
    <p:sldId id="372" r:id="rId71"/>
    <p:sldId id="473" r:id="rId72"/>
    <p:sldId id="374" r:id="rId73"/>
    <p:sldId id="375" r:id="rId74"/>
    <p:sldId id="376" r:id="rId75"/>
    <p:sldId id="370" r:id="rId76"/>
    <p:sldId id="358" r:id="rId77"/>
    <p:sldId id="371" r:id="rId78"/>
    <p:sldId id="362" r:id="rId79"/>
    <p:sldId id="357" r:id="rId80"/>
    <p:sldId id="476" r:id="rId81"/>
    <p:sldId id="367" r:id="rId82"/>
    <p:sldId id="366" r:id="rId83"/>
    <p:sldId id="364" r:id="rId84"/>
    <p:sldId id="369" r:id="rId85"/>
    <p:sldId id="469" r:id="rId86"/>
    <p:sldId id="335" r:id="rId87"/>
    <p:sldId id="336" r:id="rId88"/>
    <p:sldId id="337" r:id="rId89"/>
    <p:sldId id="338" r:id="rId90"/>
    <p:sldId id="339" r:id="rId91"/>
    <p:sldId id="341" r:id="rId92"/>
    <p:sldId id="342" r:id="rId93"/>
    <p:sldId id="344" r:id="rId94"/>
    <p:sldId id="346" r:id="rId95"/>
    <p:sldId id="347" r:id="rId96"/>
    <p:sldId id="348" r:id="rId97"/>
    <p:sldId id="349" r:id="rId98"/>
    <p:sldId id="350" r:id="rId99"/>
    <p:sldId id="351" r:id="rId100"/>
    <p:sldId id="352" r:id="rId101"/>
    <p:sldId id="354" r:id="rId102"/>
    <p:sldId id="355" r:id="rId103"/>
    <p:sldId id="356" r:id="rId104"/>
    <p:sldId id="470" r:id="rId105"/>
    <p:sldId id="377" r:id="rId106"/>
    <p:sldId id="378" r:id="rId107"/>
    <p:sldId id="306" r:id="rId108"/>
    <p:sldId id="307" r:id="rId109"/>
    <p:sldId id="453" r:id="rId110"/>
    <p:sldId id="434" r:id="rId111"/>
    <p:sldId id="435" r:id="rId112"/>
    <p:sldId id="436" r:id="rId113"/>
    <p:sldId id="437" r:id="rId114"/>
    <p:sldId id="438" r:id="rId115"/>
    <p:sldId id="457" r:id="rId116"/>
    <p:sldId id="459" r:id="rId117"/>
    <p:sldId id="460" r:id="rId118"/>
    <p:sldId id="461" r:id="rId119"/>
    <p:sldId id="30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3CAED5-8CEC-4D54-9877-57C7E2CB9574}">
          <p14:sldIdLst>
            <p14:sldId id="256"/>
            <p14:sldId id="303"/>
            <p14:sldId id="257"/>
            <p14:sldId id="379"/>
          </p14:sldIdLst>
        </p14:section>
        <p14:section name="Changes and Clarifications" id="{C4A0CC01-B423-455B-AEFE-3DC74148D4D6}">
          <p14:sldIdLst>
            <p14:sldId id="390"/>
            <p14:sldId id="391"/>
            <p14:sldId id="393"/>
            <p14:sldId id="392"/>
            <p14:sldId id="433"/>
            <p14:sldId id="394"/>
            <p14:sldId id="395"/>
            <p14:sldId id="462"/>
            <p14:sldId id="463"/>
          </p14:sldIdLst>
        </p14:section>
        <p14:section name="NTD 2.0 Overview" id="{DC41477C-58A7-4654-9515-D79911B2638D}">
          <p14:sldIdLst>
            <p14:sldId id="439"/>
            <p14:sldId id="382"/>
            <p14:sldId id="385"/>
            <p14:sldId id="397"/>
            <p14:sldId id="398"/>
            <p14:sldId id="399"/>
            <p14:sldId id="400"/>
            <p14:sldId id="401"/>
            <p14:sldId id="402"/>
            <p14:sldId id="387"/>
            <p14:sldId id="388"/>
          </p14:sldIdLst>
        </p14:section>
        <p14:section name="User Managers" id="{EC92C8BA-6A79-4EAE-ACB9-D035A16F5D1D}">
          <p14:sldIdLst>
            <p14:sldId id="440"/>
            <p14:sldId id="406"/>
            <p14:sldId id="407"/>
            <p14:sldId id="413"/>
            <p14:sldId id="414"/>
            <p14:sldId id="415"/>
            <p14:sldId id="416"/>
            <p14:sldId id="417"/>
            <p14:sldId id="418"/>
            <p14:sldId id="474"/>
            <p14:sldId id="420"/>
            <p14:sldId id="471"/>
            <p14:sldId id="472"/>
            <p14:sldId id="421"/>
            <p14:sldId id="454"/>
            <p14:sldId id="455"/>
          </p14:sldIdLst>
        </p14:section>
        <p14:section name="Report Year Kickoff" id="{1573EFCB-B9D1-4A28-A4A6-B4FF72C82935}">
          <p14:sldIdLst>
            <p14:sldId id="441"/>
            <p14:sldId id="452"/>
            <p14:sldId id="408"/>
            <p14:sldId id="409"/>
            <p14:sldId id="410"/>
            <p14:sldId id="411"/>
            <p14:sldId id="412"/>
          </p14:sldIdLst>
        </p14:section>
        <p14:section name="Defining Modes" id="{4B58BA27-F26F-4CC7-8BF5-F1B2D9134AEA}">
          <p14:sldIdLst>
            <p14:sldId id="443"/>
            <p14:sldId id="422"/>
            <p14:sldId id="423"/>
            <p14:sldId id="424"/>
            <p14:sldId id="425"/>
            <p14:sldId id="426"/>
            <p14:sldId id="427"/>
            <p14:sldId id="428"/>
            <p14:sldId id="429"/>
          </p14:sldIdLst>
        </p14:section>
        <p14:section name="RGPT Forms" id="{D0D0130B-F786-463E-A6FD-46BF601C1C1E}">
          <p14:sldIdLst>
            <p14:sldId id="361"/>
            <p14:sldId id="360"/>
            <p14:sldId id="464"/>
            <p14:sldId id="465"/>
            <p14:sldId id="466"/>
            <p14:sldId id="475"/>
            <p14:sldId id="468"/>
          </p14:sldIdLst>
        </p14:section>
        <p14:section name="B-10" id="{FD5B51CE-5B16-443E-B976-3DC464AF83F8}">
          <p14:sldIdLst>
            <p14:sldId id="372"/>
            <p14:sldId id="473"/>
            <p14:sldId id="374"/>
            <p14:sldId id="375"/>
            <p14:sldId id="376"/>
          </p14:sldIdLst>
        </p14:section>
        <p14:section name="A-10" id="{66B62FE5-849A-4765-A373-ECBBCFA421E4}">
          <p14:sldIdLst>
            <p14:sldId id="370"/>
            <p14:sldId id="358"/>
            <p14:sldId id="371"/>
          </p14:sldIdLst>
        </p14:section>
        <p14:section name="A-30" id="{2B7F2DC7-414B-43B3-BACA-DCA17FC55057}">
          <p14:sldIdLst>
            <p14:sldId id="362"/>
            <p14:sldId id="357"/>
            <p14:sldId id="476"/>
            <p14:sldId id="367"/>
            <p14:sldId id="366"/>
            <p14:sldId id="364"/>
            <p14:sldId id="369"/>
            <p14:sldId id="469"/>
          </p14:sldIdLst>
        </p14:section>
        <p14:section name="RGPT RR-20" id="{A0866299-E1E1-46FA-A05F-17B6992EBB18}">
          <p14:sldIdLst>
            <p14:sldId id="335"/>
            <p14:sldId id="336"/>
            <p14:sldId id="337"/>
            <p14:sldId id="338"/>
            <p14:sldId id="339"/>
            <p14:sldId id="341"/>
            <p14:sldId id="342"/>
            <p14:sldId id="344"/>
            <p14:sldId id="346"/>
            <p14:sldId id="347"/>
            <p14:sldId id="348"/>
            <p14:sldId id="349"/>
            <p14:sldId id="350"/>
            <p14:sldId id="351"/>
            <p14:sldId id="352"/>
            <p14:sldId id="354"/>
            <p14:sldId id="355"/>
            <p14:sldId id="356"/>
            <p14:sldId id="470"/>
          </p14:sldIdLst>
        </p14:section>
        <p14:section name="Intercity Bus" id="{27ABE78D-73B9-477C-8374-A4C08A3B9C5C}">
          <p14:sldIdLst>
            <p14:sldId id="377"/>
            <p14:sldId id="378"/>
          </p14:sldIdLst>
        </p14:section>
        <p14:section name="Urban/Tribal Subrecipient" id="{9FBB881A-5E39-4B91-9D25-8ED6ABC6032D}">
          <p14:sldIdLst>
            <p14:sldId id="306"/>
            <p14:sldId id="307"/>
          </p14:sldIdLst>
        </p14:section>
        <p14:section name="Submission" id="{3C81445E-0260-4885-9036-B5C60BA1B94E}">
          <p14:sldIdLst>
            <p14:sldId id="453"/>
            <p14:sldId id="434"/>
            <p14:sldId id="435"/>
            <p14:sldId id="436"/>
            <p14:sldId id="437"/>
            <p14:sldId id="438"/>
          </p14:sldIdLst>
        </p14:section>
        <p14:section name="Validation Process" id="{8AF3B648-A24B-467D-A25F-11D7989D0256}">
          <p14:sldIdLst>
            <p14:sldId id="457"/>
            <p14:sldId id="459"/>
            <p14:sldId id="460"/>
            <p14:sldId id="461"/>
          </p14:sldIdLst>
        </p14:section>
        <p14:section name="Conclusion" id="{9E6B8393-922F-44CD-AF0B-F89622ED1185}">
          <p14:sldIdLst>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 Jenks" initials="MTJ" lastIdx="2" clrIdx="0"/>
  <p:cmAuthor id="1" name="Josh_BCG" initials="JJM" lastIdx="3" clrIdx="1">
    <p:extLst/>
  </p:cmAuthor>
  <p:cmAuthor id="2" name="Joseph Eldredge" initials="JD" lastIdx="9" clrIdx="2"/>
  <p:cmAuthor id="3" name="Loucas Lamkin" initials="LL" lastIdx="1" clrIdx="3"/>
  <p:cmAuthor id="4" name="Mary Jenks" initials="MJ" lastIdx="3" clrIdx="4">
    <p:extLst/>
  </p:cmAuthor>
  <p:cmAuthor id="5" name="Joseph Eldredge" initials="JE" lastIdx="1" clrIdx="5">
    <p:extLst>
      <p:ext uri="{19B8F6BF-5375-455C-9EA6-DF929625EA0E}">
        <p15:presenceInfo xmlns:p15="http://schemas.microsoft.com/office/powerpoint/2012/main" userId="7d67a690bb688d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0C9"/>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71807" autoAdjust="0"/>
  </p:normalViewPr>
  <p:slideViewPr>
    <p:cSldViewPr>
      <p:cViewPr varScale="1">
        <p:scale>
          <a:sx n="52" d="100"/>
          <a:sy n="52" d="100"/>
        </p:scale>
        <p:origin x="198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E50B-911D-4196-BC0E-931EFE9DD68B}" type="datetimeFigureOut">
              <a:rPr lang="en-US" smtClean="0"/>
              <a:t>4/18/2016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FAC0FB-311B-4068-8462-BF91654C3627}" type="slidenum">
              <a:rPr lang="en-US" smtClean="0"/>
              <a:t>‹#›</a:t>
            </a:fld>
            <a:endParaRPr lang="en-US"/>
          </a:p>
        </p:txBody>
      </p:sp>
    </p:spTree>
    <p:extLst>
      <p:ext uri="{BB962C8B-B14F-4D97-AF65-F5344CB8AC3E}">
        <p14:creationId xmlns:p14="http://schemas.microsoft.com/office/powerpoint/2010/main" val="426653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FEED4-88B6-4028-98C7-C3E835522F7F}" type="datetimeFigureOut">
              <a:rPr lang="en-US" smtClean="0"/>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C2E7-9A7D-4DAA-97F3-BD07381F8247}" type="slidenum">
              <a:rPr lang="en-US" smtClean="0"/>
              <a:t>‹#›</a:t>
            </a:fld>
            <a:endParaRPr lang="en-US"/>
          </a:p>
        </p:txBody>
      </p:sp>
    </p:spTree>
    <p:extLst>
      <p:ext uri="{BB962C8B-B14F-4D97-AF65-F5344CB8AC3E}">
        <p14:creationId xmlns:p14="http://schemas.microsoft.com/office/powerpoint/2010/main" val="274263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a:t>
            </a:fld>
            <a:endParaRPr lang="en-US"/>
          </a:p>
        </p:txBody>
      </p:sp>
    </p:spTree>
    <p:extLst>
      <p:ext uri="{BB962C8B-B14F-4D97-AF65-F5344CB8AC3E}">
        <p14:creationId xmlns:p14="http://schemas.microsoft.com/office/powerpoint/2010/main" val="160633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a:t>
            </a:fld>
            <a:endParaRPr lang="en-US"/>
          </a:p>
        </p:txBody>
      </p:sp>
    </p:spTree>
    <p:extLst>
      <p:ext uri="{BB962C8B-B14F-4D97-AF65-F5344CB8AC3E}">
        <p14:creationId xmlns:p14="http://schemas.microsoft.com/office/powerpoint/2010/main" val="34286057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104</a:t>
            </a:fld>
            <a:endParaRPr lang="en-US"/>
          </a:p>
        </p:txBody>
      </p:sp>
    </p:spTree>
    <p:extLst>
      <p:ext uri="{BB962C8B-B14F-4D97-AF65-F5344CB8AC3E}">
        <p14:creationId xmlns:p14="http://schemas.microsoft.com/office/powerpoint/2010/main" val="37920310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105</a:t>
            </a:fld>
            <a:endParaRPr lang="en-US"/>
          </a:p>
        </p:txBody>
      </p:sp>
    </p:spTree>
    <p:extLst>
      <p:ext uri="{BB962C8B-B14F-4D97-AF65-F5344CB8AC3E}">
        <p14:creationId xmlns:p14="http://schemas.microsoft.com/office/powerpoint/2010/main" val="15607450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106</a:t>
            </a:fld>
            <a:endParaRPr lang="en-US"/>
          </a:p>
        </p:txBody>
      </p:sp>
    </p:spTree>
    <p:extLst>
      <p:ext uri="{BB962C8B-B14F-4D97-AF65-F5344CB8AC3E}">
        <p14:creationId xmlns:p14="http://schemas.microsoft.com/office/powerpoint/2010/main" val="39422957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107</a:t>
            </a:fld>
            <a:endParaRPr lang="en-US"/>
          </a:p>
        </p:txBody>
      </p:sp>
    </p:spTree>
    <p:extLst>
      <p:ext uri="{BB962C8B-B14F-4D97-AF65-F5344CB8AC3E}">
        <p14:creationId xmlns:p14="http://schemas.microsoft.com/office/powerpoint/2010/main" val="8666816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108</a:t>
            </a:fld>
            <a:endParaRPr lang="en-US"/>
          </a:p>
        </p:txBody>
      </p:sp>
    </p:spTree>
    <p:extLst>
      <p:ext uri="{BB962C8B-B14F-4D97-AF65-F5344CB8AC3E}">
        <p14:creationId xmlns:p14="http://schemas.microsoft.com/office/powerpoint/2010/main" val="453073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This year’s validation process will work similarly to last year’s with the use of an Excel sheet containing a portion of your validation issues. </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As with last year, please don’t forget to finish the submission of your report (under Related Actions) and email us your Excel sheet each time you complete a revision. </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We’re here to help, we have large caseloads and see this stuff all the time!</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109</a:t>
            </a:fld>
            <a:endParaRPr lang="en-US"/>
          </a:p>
        </p:txBody>
      </p:sp>
    </p:spTree>
    <p:extLst>
      <p:ext uri="{BB962C8B-B14F-4D97-AF65-F5344CB8AC3E}">
        <p14:creationId xmlns:p14="http://schemas.microsoft.com/office/powerpoint/2010/main" val="32871003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It is common for reporters to go back and forth with submission.</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In rare cases, if a reporter is unresponsive to requests during the NTD review, a letter will be sent to the CEO. </a:t>
            </a:r>
            <a:endParaRPr kumimoji="0" lang="en-US" sz="25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110</a:t>
            </a:fld>
            <a:endParaRPr lang="en-US"/>
          </a:p>
        </p:txBody>
      </p:sp>
    </p:spTree>
    <p:extLst>
      <p:ext uri="{BB962C8B-B14F-4D97-AF65-F5344CB8AC3E}">
        <p14:creationId xmlns:p14="http://schemas.microsoft.com/office/powerpoint/2010/main" val="5057358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111</a:t>
            </a:fld>
            <a:endParaRPr lang="en-US"/>
          </a:p>
        </p:txBody>
      </p:sp>
    </p:spTree>
    <p:extLst>
      <p:ext uri="{BB962C8B-B14F-4D97-AF65-F5344CB8AC3E}">
        <p14:creationId xmlns:p14="http://schemas.microsoft.com/office/powerpoint/2010/main" val="29530084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Complicated issues, namely with service forms and financial information, should be worked through with your analyst directly.</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Retrieval of data, verification of accuracy, and compliance with NTD Reporting standards are the largest challenges when completing the NTD Report</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A large number of reports are sent back to reporters because of typos or errors in oversight.</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Calibri"/>
              </a:rPr>
              <a:t>By using the checklist provided to review your report each time you submit, you can save time and reduce the number of revisions to your report</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112</a:t>
            </a:fld>
            <a:endParaRPr lang="en-US"/>
          </a:p>
        </p:txBody>
      </p:sp>
    </p:spTree>
    <p:extLst>
      <p:ext uri="{BB962C8B-B14F-4D97-AF65-F5344CB8AC3E}">
        <p14:creationId xmlns:p14="http://schemas.microsoft.com/office/powerpoint/2010/main" val="31163685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113</a:t>
            </a:fld>
            <a:endParaRPr lang="en-US"/>
          </a:p>
        </p:txBody>
      </p:sp>
    </p:spTree>
    <p:extLst>
      <p:ext uri="{BB962C8B-B14F-4D97-AF65-F5344CB8AC3E}">
        <p14:creationId xmlns:p14="http://schemas.microsoft.com/office/powerpoint/2010/main" val="311743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11</a:t>
            </a:fld>
            <a:endParaRPr lang="en-US"/>
          </a:p>
        </p:txBody>
      </p:sp>
    </p:spTree>
    <p:extLst>
      <p:ext uri="{BB962C8B-B14F-4D97-AF65-F5344CB8AC3E}">
        <p14:creationId xmlns:p14="http://schemas.microsoft.com/office/powerpoint/2010/main" val="224777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Accounting requirements – NTD reporting requirements for financial data follow generally accepted accounting principles (GAAP) and accrual accounting.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 NTD program is a system of accounts that complies with GAAP and Standards of Governmental Accounting and Financial Reporting.  However, small differences exist between NTD and GAAP, relating to the accounting of costs for capital grant purchases.  </a:t>
            </a:r>
            <a:r>
              <a:rPr kumimoji="0" lang="en-US" sz="10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If there are conflicts between GAAP and NTD reporting instructions and requirements, NTD rules are to be followed.</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Accrual accounting – Revenue is recorded when earned, regardless of when payment is received.  Expenses are recorded when the liability occurs, regardless of when the payment is made.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12</a:t>
            </a:fld>
            <a:endParaRPr lang="en-US"/>
          </a:p>
        </p:txBody>
      </p:sp>
    </p:spTree>
    <p:extLst>
      <p:ext uri="{BB962C8B-B14F-4D97-AF65-F5344CB8AC3E}">
        <p14:creationId xmlns:p14="http://schemas.microsoft.com/office/powerpoint/2010/main" val="365442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RY15 Policy Manual has been published to NTD Program website.</a:t>
            </a:r>
          </a:p>
        </p:txBody>
      </p:sp>
      <p:sp>
        <p:nvSpPr>
          <p:cNvPr id="4" name="Slide Number Placeholder 3"/>
          <p:cNvSpPr>
            <a:spLocks noGrp="1"/>
          </p:cNvSpPr>
          <p:nvPr>
            <p:ph type="sldNum" sz="quarter" idx="10"/>
          </p:nvPr>
        </p:nvSpPr>
        <p:spPr/>
        <p:txBody>
          <a:bodyPr/>
          <a:lstStyle/>
          <a:p>
            <a:fld id="{8EFEC2E7-9A7D-4DAA-97F3-BD07381F8247}" type="slidenum">
              <a:rPr lang="en-US" smtClean="0"/>
              <a:t>13</a:t>
            </a:fld>
            <a:endParaRPr lang="en-US"/>
          </a:p>
        </p:txBody>
      </p:sp>
    </p:spTree>
    <p:extLst>
      <p:ext uri="{BB962C8B-B14F-4D97-AF65-F5344CB8AC3E}">
        <p14:creationId xmlns:p14="http://schemas.microsoft.com/office/powerpoint/2010/main" val="94607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14</a:t>
            </a:fld>
            <a:endParaRPr lang="en-US"/>
          </a:p>
        </p:txBody>
      </p:sp>
    </p:spTree>
    <p:extLst>
      <p:ext uri="{BB962C8B-B14F-4D97-AF65-F5344CB8AC3E}">
        <p14:creationId xmlns:p14="http://schemas.microsoft.com/office/powerpoint/2010/main" val="215878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15</a:t>
            </a:fld>
            <a:endParaRPr lang="en-US"/>
          </a:p>
        </p:txBody>
      </p:sp>
    </p:spTree>
    <p:extLst>
      <p:ext uri="{BB962C8B-B14F-4D97-AF65-F5344CB8AC3E}">
        <p14:creationId xmlns:p14="http://schemas.microsoft.com/office/powerpoint/2010/main" val="149977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16</a:t>
            </a:fld>
            <a:endParaRPr lang="en-US"/>
          </a:p>
        </p:txBody>
      </p:sp>
    </p:spTree>
    <p:extLst>
      <p:ext uri="{BB962C8B-B14F-4D97-AF65-F5344CB8AC3E}">
        <p14:creationId xmlns:p14="http://schemas.microsoft.com/office/powerpoint/2010/main" val="174651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17</a:t>
            </a:fld>
            <a:endParaRPr lang="en-US"/>
          </a:p>
        </p:txBody>
      </p:sp>
    </p:spTree>
    <p:extLst>
      <p:ext uri="{BB962C8B-B14F-4D97-AF65-F5344CB8AC3E}">
        <p14:creationId xmlns:p14="http://schemas.microsoft.com/office/powerpoint/2010/main" val="418092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18</a:t>
            </a:fld>
            <a:endParaRPr lang="en-US"/>
          </a:p>
        </p:txBody>
      </p:sp>
    </p:spTree>
    <p:extLst>
      <p:ext uri="{BB962C8B-B14F-4D97-AF65-F5344CB8AC3E}">
        <p14:creationId xmlns:p14="http://schemas.microsoft.com/office/powerpoint/2010/main" val="1671486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19</a:t>
            </a:fld>
            <a:endParaRPr lang="en-US"/>
          </a:p>
        </p:txBody>
      </p:sp>
    </p:spTree>
    <p:extLst>
      <p:ext uri="{BB962C8B-B14F-4D97-AF65-F5344CB8AC3E}">
        <p14:creationId xmlns:p14="http://schemas.microsoft.com/office/powerpoint/2010/main" val="318387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a:t>
            </a:fld>
            <a:endParaRPr lang="en-US"/>
          </a:p>
        </p:txBody>
      </p:sp>
    </p:spTree>
    <p:extLst>
      <p:ext uri="{BB962C8B-B14F-4D97-AF65-F5344CB8AC3E}">
        <p14:creationId xmlns:p14="http://schemas.microsoft.com/office/powerpoint/2010/main" val="2477671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20</a:t>
            </a:fld>
            <a:endParaRPr lang="en-US"/>
          </a:p>
        </p:txBody>
      </p:sp>
    </p:spTree>
    <p:extLst>
      <p:ext uri="{BB962C8B-B14F-4D97-AF65-F5344CB8AC3E}">
        <p14:creationId xmlns:p14="http://schemas.microsoft.com/office/powerpoint/2010/main" val="2981329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21</a:t>
            </a:fld>
            <a:endParaRPr lang="en-US"/>
          </a:p>
        </p:txBody>
      </p:sp>
    </p:spTree>
    <p:extLst>
      <p:ext uri="{BB962C8B-B14F-4D97-AF65-F5344CB8AC3E}">
        <p14:creationId xmlns:p14="http://schemas.microsoft.com/office/powerpoint/2010/main" val="1823338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22</a:t>
            </a:fld>
            <a:endParaRPr lang="en-US"/>
          </a:p>
        </p:txBody>
      </p:sp>
    </p:spTree>
    <p:extLst>
      <p:ext uri="{BB962C8B-B14F-4D97-AF65-F5344CB8AC3E}">
        <p14:creationId xmlns:p14="http://schemas.microsoft.com/office/powerpoint/2010/main" val="3022810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23</a:t>
            </a:fld>
            <a:endParaRPr lang="en-US"/>
          </a:p>
        </p:txBody>
      </p:sp>
    </p:spTree>
    <p:extLst>
      <p:ext uri="{BB962C8B-B14F-4D97-AF65-F5344CB8AC3E}">
        <p14:creationId xmlns:p14="http://schemas.microsoft.com/office/powerpoint/2010/main" val="1389691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24</a:t>
            </a:fld>
            <a:endParaRPr lang="en-US"/>
          </a:p>
        </p:txBody>
      </p:sp>
    </p:spTree>
    <p:extLst>
      <p:ext uri="{BB962C8B-B14F-4D97-AF65-F5344CB8AC3E}">
        <p14:creationId xmlns:p14="http://schemas.microsoft.com/office/powerpoint/2010/main" val="293704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25</a:t>
            </a:fld>
            <a:endParaRPr lang="en-US"/>
          </a:p>
        </p:txBody>
      </p:sp>
    </p:spTree>
    <p:extLst>
      <p:ext uri="{BB962C8B-B14F-4D97-AF65-F5344CB8AC3E}">
        <p14:creationId xmlns:p14="http://schemas.microsoft.com/office/powerpoint/2010/main" val="388820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26</a:t>
            </a:fld>
            <a:endParaRPr lang="en-US"/>
          </a:p>
        </p:txBody>
      </p:sp>
    </p:spTree>
    <p:extLst>
      <p:ext uri="{BB962C8B-B14F-4D97-AF65-F5344CB8AC3E}">
        <p14:creationId xmlns:p14="http://schemas.microsoft.com/office/powerpoint/2010/main" val="468319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27</a:t>
            </a:fld>
            <a:endParaRPr lang="en-US"/>
          </a:p>
        </p:txBody>
      </p:sp>
    </p:spTree>
    <p:extLst>
      <p:ext uri="{BB962C8B-B14F-4D97-AF65-F5344CB8AC3E}">
        <p14:creationId xmlns:p14="http://schemas.microsoft.com/office/powerpoint/2010/main" val="4256136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28</a:t>
            </a:fld>
            <a:endParaRPr lang="en-US"/>
          </a:p>
        </p:txBody>
      </p:sp>
    </p:spTree>
    <p:extLst>
      <p:ext uri="{BB962C8B-B14F-4D97-AF65-F5344CB8AC3E}">
        <p14:creationId xmlns:p14="http://schemas.microsoft.com/office/powerpoint/2010/main" val="1370146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29</a:t>
            </a:fld>
            <a:endParaRPr lang="en-US"/>
          </a:p>
        </p:txBody>
      </p:sp>
    </p:spTree>
    <p:extLst>
      <p:ext uri="{BB962C8B-B14F-4D97-AF65-F5344CB8AC3E}">
        <p14:creationId xmlns:p14="http://schemas.microsoft.com/office/powerpoint/2010/main" val="361776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3</a:t>
            </a:fld>
            <a:endParaRPr lang="en-US"/>
          </a:p>
        </p:txBody>
      </p:sp>
    </p:spTree>
    <p:extLst>
      <p:ext uri="{BB962C8B-B14F-4D97-AF65-F5344CB8AC3E}">
        <p14:creationId xmlns:p14="http://schemas.microsoft.com/office/powerpoint/2010/main" val="2642777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30</a:t>
            </a:fld>
            <a:endParaRPr lang="en-US"/>
          </a:p>
        </p:txBody>
      </p:sp>
    </p:spTree>
    <p:extLst>
      <p:ext uri="{BB962C8B-B14F-4D97-AF65-F5344CB8AC3E}">
        <p14:creationId xmlns:p14="http://schemas.microsoft.com/office/powerpoint/2010/main" val="287765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31</a:t>
            </a:fld>
            <a:endParaRPr lang="en-US"/>
          </a:p>
        </p:txBody>
      </p:sp>
    </p:spTree>
    <p:extLst>
      <p:ext uri="{BB962C8B-B14F-4D97-AF65-F5344CB8AC3E}">
        <p14:creationId xmlns:p14="http://schemas.microsoft.com/office/powerpoint/2010/main" val="1116964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32</a:t>
            </a:fld>
            <a:endParaRPr lang="en-US"/>
          </a:p>
        </p:txBody>
      </p:sp>
    </p:spTree>
    <p:extLst>
      <p:ext uri="{BB962C8B-B14F-4D97-AF65-F5344CB8AC3E}">
        <p14:creationId xmlns:p14="http://schemas.microsoft.com/office/powerpoint/2010/main" val="4104466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33</a:t>
            </a:fld>
            <a:endParaRPr lang="en-US"/>
          </a:p>
        </p:txBody>
      </p:sp>
    </p:spTree>
    <p:extLst>
      <p:ext uri="{BB962C8B-B14F-4D97-AF65-F5344CB8AC3E}">
        <p14:creationId xmlns:p14="http://schemas.microsoft.com/office/powerpoint/2010/main" val="190229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35</a:t>
            </a:fld>
            <a:endParaRPr lang="en-US"/>
          </a:p>
        </p:txBody>
      </p:sp>
    </p:spTree>
    <p:extLst>
      <p:ext uri="{BB962C8B-B14F-4D97-AF65-F5344CB8AC3E}">
        <p14:creationId xmlns:p14="http://schemas.microsoft.com/office/powerpoint/2010/main" val="3730377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36</a:t>
            </a:fld>
            <a:endParaRPr lang="en-US"/>
          </a:p>
        </p:txBody>
      </p:sp>
    </p:spTree>
    <p:extLst>
      <p:ext uri="{BB962C8B-B14F-4D97-AF65-F5344CB8AC3E}">
        <p14:creationId xmlns:p14="http://schemas.microsoft.com/office/powerpoint/2010/main" val="4073608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37</a:t>
            </a:fld>
            <a:endParaRPr lang="en-US"/>
          </a:p>
        </p:txBody>
      </p:sp>
    </p:spTree>
    <p:extLst>
      <p:ext uri="{BB962C8B-B14F-4D97-AF65-F5344CB8AC3E}">
        <p14:creationId xmlns:p14="http://schemas.microsoft.com/office/powerpoint/2010/main" val="4003412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38</a:t>
            </a:fld>
            <a:endParaRPr lang="en-US"/>
          </a:p>
        </p:txBody>
      </p:sp>
    </p:spTree>
    <p:extLst>
      <p:ext uri="{BB962C8B-B14F-4D97-AF65-F5344CB8AC3E}">
        <p14:creationId xmlns:p14="http://schemas.microsoft.com/office/powerpoint/2010/main" val="2205929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39</a:t>
            </a:fld>
            <a:endParaRPr lang="en-US"/>
          </a:p>
        </p:txBody>
      </p:sp>
    </p:spTree>
    <p:extLst>
      <p:ext uri="{BB962C8B-B14F-4D97-AF65-F5344CB8AC3E}">
        <p14:creationId xmlns:p14="http://schemas.microsoft.com/office/powerpoint/2010/main" val="1808480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40</a:t>
            </a:fld>
            <a:endParaRPr lang="en-US"/>
          </a:p>
        </p:txBody>
      </p:sp>
    </p:spTree>
    <p:extLst>
      <p:ext uri="{BB962C8B-B14F-4D97-AF65-F5344CB8AC3E}">
        <p14:creationId xmlns:p14="http://schemas.microsoft.com/office/powerpoint/2010/main" val="305226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a:t>
            </a:fld>
            <a:endParaRPr lang="en-US"/>
          </a:p>
        </p:txBody>
      </p:sp>
    </p:spTree>
    <p:extLst>
      <p:ext uri="{BB962C8B-B14F-4D97-AF65-F5344CB8AC3E}">
        <p14:creationId xmlns:p14="http://schemas.microsoft.com/office/powerpoint/2010/main" val="3875473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41</a:t>
            </a:fld>
            <a:endParaRPr lang="en-US"/>
          </a:p>
        </p:txBody>
      </p:sp>
    </p:spTree>
    <p:extLst>
      <p:ext uri="{BB962C8B-B14F-4D97-AF65-F5344CB8AC3E}">
        <p14:creationId xmlns:p14="http://schemas.microsoft.com/office/powerpoint/2010/main" val="2726801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42</a:t>
            </a:fld>
            <a:endParaRPr lang="en-US"/>
          </a:p>
        </p:txBody>
      </p:sp>
    </p:spTree>
    <p:extLst>
      <p:ext uri="{BB962C8B-B14F-4D97-AF65-F5344CB8AC3E}">
        <p14:creationId xmlns:p14="http://schemas.microsoft.com/office/powerpoint/2010/main" val="3699977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43</a:t>
            </a:fld>
            <a:endParaRPr lang="en-US"/>
          </a:p>
        </p:txBody>
      </p:sp>
    </p:spTree>
    <p:extLst>
      <p:ext uri="{BB962C8B-B14F-4D97-AF65-F5344CB8AC3E}">
        <p14:creationId xmlns:p14="http://schemas.microsoft.com/office/powerpoint/2010/main" val="2187893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44</a:t>
            </a:fld>
            <a:endParaRPr lang="en-US"/>
          </a:p>
        </p:txBody>
      </p:sp>
    </p:spTree>
    <p:extLst>
      <p:ext uri="{BB962C8B-B14F-4D97-AF65-F5344CB8AC3E}">
        <p14:creationId xmlns:p14="http://schemas.microsoft.com/office/powerpoint/2010/main" val="26937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BF32EC-37F1-4853-A443-3E5CA93DEA98}" type="slidenum">
              <a:rPr lang="en-US" smtClean="0"/>
              <a:t>45</a:t>
            </a:fld>
            <a:endParaRPr lang="en-US"/>
          </a:p>
        </p:txBody>
      </p:sp>
    </p:spTree>
    <p:extLst>
      <p:ext uri="{BB962C8B-B14F-4D97-AF65-F5344CB8AC3E}">
        <p14:creationId xmlns:p14="http://schemas.microsoft.com/office/powerpoint/2010/main" val="2945544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46</a:t>
            </a:fld>
            <a:endParaRPr lang="en-US"/>
          </a:p>
        </p:txBody>
      </p:sp>
    </p:spTree>
    <p:extLst>
      <p:ext uri="{BB962C8B-B14F-4D97-AF65-F5344CB8AC3E}">
        <p14:creationId xmlns:p14="http://schemas.microsoft.com/office/powerpoint/2010/main" val="690519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47</a:t>
            </a:fld>
            <a:endParaRPr lang="en-US"/>
          </a:p>
        </p:txBody>
      </p:sp>
    </p:spTree>
    <p:extLst>
      <p:ext uri="{BB962C8B-B14F-4D97-AF65-F5344CB8AC3E}">
        <p14:creationId xmlns:p14="http://schemas.microsoft.com/office/powerpoint/2010/main" val="9328131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48</a:t>
            </a:fld>
            <a:endParaRPr lang="en-US"/>
          </a:p>
        </p:txBody>
      </p:sp>
    </p:spTree>
    <p:extLst>
      <p:ext uri="{BB962C8B-B14F-4D97-AF65-F5344CB8AC3E}">
        <p14:creationId xmlns:p14="http://schemas.microsoft.com/office/powerpoint/2010/main" val="2274819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49</a:t>
            </a:fld>
            <a:endParaRPr lang="en-US"/>
          </a:p>
        </p:txBody>
      </p:sp>
    </p:spTree>
    <p:extLst>
      <p:ext uri="{BB962C8B-B14F-4D97-AF65-F5344CB8AC3E}">
        <p14:creationId xmlns:p14="http://schemas.microsoft.com/office/powerpoint/2010/main" val="2276507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50</a:t>
            </a:fld>
            <a:endParaRPr lang="en-US"/>
          </a:p>
        </p:txBody>
      </p:sp>
    </p:spTree>
    <p:extLst>
      <p:ext uri="{BB962C8B-B14F-4D97-AF65-F5344CB8AC3E}">
        <p14:creationId xmlns:p14="http://schemas.microsoft.com/office/powerpoint/2010/main" val="6083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a:t>
            </a:fld>
            <a:endParaRPr lang="en-US"/>
          </a:p>
        </p:txBody>
      </p:sp>
    </p:spTree>
    <p:extLst>
      <p:ext uri="{BB962C8B-B14F-4D97-AF65-F5344CB8AC3E}">
        <p14:creationId xmlns:p14="http://schemas.microsoft.com/office/powerpoint/2010/main" val="3929546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51</a:t>
            </a:fld>
            <a:endParaRPr lang="en-US"/>
          </a:p>
        </p:txBody>
      </p:sp>
    </p:spTree>
    <p:extLst>
      <p:ext uri="{BB962C8B-B14F-4D97-AF65-F5344CB8AC3E}">
        <p14:creationId xmlns:p14="http://schemas.microsoft.com/office/powerpoint/2010/main" val="3119684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52</a:t>
            </a:fld>
            <a:endParaRPr lang="en-US"/>
          </a:p>
        </p:txBody>
      </p:sp>
    </p:spTree>
    <p:extLst>
      <p:ext uri="{BB962C8B-B14F-4D97-AF65-F5344CB8AC3E}">
        <p14:creationId xmlns:p14="http://schemas.microsoft.com/office/powerpoint/2010/main" val="4178228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53</a:t>
            </a:fld>
            <a:endParaRPr lang="en-US"/>
          </a:p>
        </p:txBody>
      </p:sp>
    </p:spTree>
    <p:extLst>
      <p:ext uri="{BB962C8B-B14F-4D97-AF65-F5344CB8AC3E}">
        <p14:creationId xmlns:p14="http://schemas.microsoft.com/office/powerpoint/2010/main" val="4035791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54</a:t>
            </a:fld>
            <a:endParaRPr lang="en-US"/>
          </a:p>
        </p:txBody>
      </p:sp>
    </p:spTree>
    <p:extLst>
      <p:ext uri="{BB962C8B-B14F-4D97-AF65-F5344CB8AC3E}">
        <p14:creationId xmlns:p14="http://schemas.microsoft.com/office/powerpoint/2010/main" val="2126012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55</a:t>
            </a:fld>
            <a:endParaRPr lang="en-US"/>
          </a:p>
        </p:txBody>
      </p:sp>
    </p:spTree>
    <p:extLst>
      <p:ext uri="{BB962C8B-B14F-4D97-AF65-F5344CB8AC3E}">
        <p14:creationId xmlns:p14="http://schemas.microsoft.com/office/powerpoint/2010/main" val="2679454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56</a:t>
            </a:fld>
            <a:endParaRPr lang="en-US"/>
          </a:p>
        </p:txBody>
      </p:sp>
    </p:spTree>
    <p:extLst>
      <p:ext uri="{BB962C8B-B14F-4D97-AF65-F5344CB8AC3E}">
        <p14:creationId xmlns:p14="http://schemas.microsoft.com/office/powerpoint/2010/main" val="3008316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57</a:t>
            </a:fld>
            <a:endParaRPr lang="en-US"/>
          </a:p>
        </p:txBody>
      </p:sp>
    </p:spTree>
    <p:extLst>
      <p:ext uri="{BB962C8B-B14F-4D97-AF65-F5344CB8AC3E}">
        <p14:creationId xmlns:p14="http://schemas.microsoft.com/office/powerpoint/2010/main" val="816655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58</a:t>
            </a:fld>
            <a:endParaRPr lang="en-US"/>
          </a:p>
        </p:txBody>
      </p:sp>
    </p:spTree>
    <p:extLst>
      <p:ext uri="{BB962C8B-B14F-4D97-AF65-F5344CB8AC3E}">
        <p14:creationId xmlns:p14="http://schemas.microsoft.com/office/powerpoint/2010/main" val="438010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59</a:t>
            </a:fld>
            <a:endParaRPr lang="en-US"/>
          </a:p>
        </p:txBody>
      </p:sp>
    </p:spTree>
    <p:extLst>
      <p:ext uri="{BB962C8B-B14F-4D97-AF65-F5344CB8AC3E}">
        <p14:creationId xmlns:p14="http://schemas.microsoft.com/office/powerpoint/2010/main" val="4158598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60</a:t>
            </a:fld>
            <a:endParaRPr lang="en-US"/>
          </a:p>
        </p:txBody>
      </p:sp>
    </p:spTree>
    <p:extLst>
      <p:ext uri="{BB962C8B-B14F-4D97-AF65-F5344CB8AC3E}">
        <p14:creationId xmlns:p14="http://schemas.microsoft.com/office/powerpoint/2010/main" val="17393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a:t>
            </a:fld>
            <a:endParaRPr lang="en-US"/>
          </a:p>
        </p:txBody>
      </p:sp>
    </p:spTree>
    <p:extLst>
      <p:ext uri="{BB962C8B-B14F-4D97-AF65-F5344CB8AC3E}">
        <p14:creationId xmlns:p14="http://schemas.microsoft.com/office/powerpoint/2010/main" val="18425804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61</a:t>
            </a:fld>
            <a:endParaRPr lang="en-US"/>
          </a:p>
        </p:txBody>
      </p:sp>
    </p:spTree>
    <p:extLst>
      <p:ext uri="{BB962C8B-B14F-4D97-AF65-F5344CB8AC3E}">
        <p14:creationId xmlns:p14="http://schemas.microsoft.com/office/powerpoint/2010/main" val="296344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63</a:t>
            </a:fld>
            <a:endParaRPr lang="en-US"/>
          </a:p>
        </p:txBody>
      </p:sp>
    </p:spTree>
    <p:extLst>
      <p:ext uri="{BB962C8B-B14F-4D97-AF65-F5344CB8AC3E}">
        <p14:creationId xmlns:p14="http://schemas.microsoft.com/office/powerpoint/2010/main" val="9212809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64</a:t>
            </a:fld>
            <a:endParaRPr lang="en-US"/>
          </a:p>
        </p:txBody>
      </p:sp>
    </p:spTree>
    <p:extLst>
      <p:ext uri="{BB962C8B-B14F-4D97-AF65-F5344CB8AC3E}">
        <p14:creationId xmlns:p14="http://schemas.microsoft.com/office/powerpoint/2010/main" val="2409143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66</a:t>
            </a:fld>
            <a:endParaRPr lang="en-US"/>
          </a:p>
        </p:txBody>
      </p:sp>
    </p:spTree>
    <p:extLst>
      <p:ext uri="{BB962C8B-B14F-4D97-AF65-F5344CB8AC3E}">
        <p14:creationId xmlns:p14="http://schemas.microsoft.com/office/powerpoint/2010/main" val="2625837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67</a:t>
            </a:fld>
            <a:endParaRPr lang="en-US"/>
          </a:p>
        </p:txBody>
      </p:sp>
    </p:spTree>
    <p:extLst>
      <p:ext uri="{BB962C8B-B14F-4D97-AF65-F5344CB8AC3E}">
        <p14:creationId xmlns:p14="http://schemas.microsoft.com/office/powerpoint/2010/main" val="673324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68</a:t>
            </a:fld>
            <a:endParaRPr lang="en-US"/>
          </a:p>
        </p:txBody>
      </p:sp>
    </p:spTree>
    <p:extLst>
      <p:ext uri="{BB962C8B-B14F-4D97-AF65-F5344CB8AC3E}">
        <p14:creationId xmlns:p14="http://schemas.microsoft.com/office/powerpoint/2010/main" val="1610347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69</a:t>
            </a:fld>
            <a:endParaRPr lang="en-US"/>
          </a:p>
        </p:txBody>
      </p:sp>
    </p:spTree>
    <p:extLst>
      <p:ext uri="{BB962C8B-B14F-4D97-AF65-F5344CB8AC3E}">
        <p14:creationId xmlns:p14="http://schemas.microsoft.com/office/powerpoint/2010/main" val="2939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70</a:t>
            </a:fld>
            <a:endParaRPr lang="en-US"/>
          </a:p>
        </p:txBody>
      </p:sp>
    </p:spTree>
    <p:extLst>
      <p:ext uri="{BB962C8B-B14F-4D97-AF65-F5344CB8AC3E}">
        <p14:creationId xmlns:p14="http://schemas.microsoft.com/office/powerpoint/2010/main" val="3086815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71</a:t>
            </a:fld>
            <a:endParaRPr lang="en-US"/>
          </a:p>
        </p:txBody>
      </p:sp>
    </p:spTree>
    <p:extLst>
      <p:ext uri="{BB962C8B-B14F-4D97-AF65-F5344CB8AC3E}">
        <p14:creationId xmlns:p14="http://schemas.microsoft.com/office/powerpoint/2010/main" val="2586405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72</a:t>
            </a:fld>
            <a:endParaRPr lang="en-US"/>
          </a:p>
        </p:txBody>
      </p:sp>
    </p:spTree>
    <p:extLst>
      <p:ext uri="{BB962C8B-B14F-4D97-AF65-F5344CB8AC3E}">
        <p14:creationId xmlns:p14="http://schemas.microsoft.com/office/powerpoint/2010/main" val="193280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a:t>
            </a:fld>
            <a:endParaRPr lang="en-US"/>
          </a:p>
        </p:txBody>
      </p:sp>
    </p:spTree>
    <p:extLst>
      <p:ext uri="{BB962C8B-B14F-4D97-AF65-F5344CB8AC3E}">
        <p14:creationId xmlns:p14="http://schemas.microsoft.com/office/powerpoint/2010/main" val="42772847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73</a:t>
            </a:fld>
            <a:endParaRPr lang="en-US"/>
          </a:p>
        </p:txBody>
      </p:sp>
    </p:spTree>
    <p:extLst>
      <p:ext uri="{BB962C8B-B14F-4D97-AF65-F5344CB8AC3E}">
        <p14:creationId xmlns:p14="http://schemas.microsoft.com/office/powerpoint/2010/main" val="3892491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75</a:t>
            </a:fld>
            <a:endParaRPr lang="en-US"/>
          </a:p>
        </p:txBody>
      </p:sp>
    </p:spTree>
    <p:extLst>
      <p:ext uri="{BB962C8B-B14F-4D97-AF65-F5344CB8AC3E}">
        <p14:creationId xmlns:p14="http://schemas.microsoft.com/office/powerpoint/2010/main" val="3978012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76</a:t>
            </a:fld>
            <a:endParaRPr lang="en-US"/>
          </a:p>
        </p:txBody>
      </p:sp>
    </p:spTree>
    <p:extLst>
      <p:ext uri="{BB962C8B-B14F-4D97-AF65-F5344CB8AC3E}">
        <p14:creationId xmlns:p14="http://schemas.microsoft.com/office/powerpoint/2010/main" val="1532457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77</a:t>
            </a:fld>
            <a:endParaRPr lang="en-US"/>
          </a:p>
        </p:txBody>
      </p:sp>
    </p:spTree>
    <p:extLst>
      <p:ext uri="{BB962C8B-B14F-4D97-AF65-F5344CB8AC3E}">
        <p14:creationId xmlns:p14="http://schemas.microsoft.com/office/powerpoint/2010/main" val="29143586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78</a:t>
            </a:fld>
            <a:endParaRPr lang="en-US"/>
          </a:p>
        </p:txBody>
      </p:sp>
    </p:spTree>
    <p:extLst>
      <p:ext uri="{BB962C8B-B14F-4D97-AF65-F5344CB8AC3E}">
        <p14:creationId xmlns:p14="http://schemas.microsoft.com/office/powerpoint/2010/main" val="4364361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79</a:t>
            </a:fld>
            <a:endParaRPr lang="en-US"/>
          </a:p>
        </p:txBody>
      </p:sp>
    </p:spTree>
    <p:extLst>
      <p:ext uri="{BB962C8B-B14F-4D97-AF65-F5344CB8AC3E}">
        <p14:creationId xmlns:p14="http://schemas.microsoft.com/office/powerpoint/2010/main" val="3799133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80</a:t>
            </a:fld>
            <a:endParaRPr lang="en-US"/>
          </a:p>
        </p:txBody>
      </p:sp>
    </p:spTree>
    <p:extLst>
      <p:ext uri="{BB962C8B-B14F-4D97-AF65-F5344CB8AC3E}">
        <p14:creationId xmlns:p14="http://schemas.microsoft.com/office/powerpoint/2010/main" val="40719698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81</a:t>
            </a:fld>
            <a:endParaRPr lang="en-US"/>
          </a:p>
        </p:txBody>
      </p:sp>
    </p:spTree>
    <p:extLst>
      <p:ext uri="{BB962C8B-B14F-4D97-AF65-F5344CB8AC3E}">
        <p14:creationId xmlns:p14="http://schemas.microsoft.com/office/powerpoint/2010/main" val="2807781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82</a:t>
            </a:fld>
            <a:endParaRPr lang="en-US"/>
          </a:p>
        </p:txBody>
      </p:sp>
    </p:spTree>
    <p:extLst>
      <p:ext uri="{BB962C8B-B14F-4D97-AF65-F5344CB8AC3E}">
        <p14:creationId xmlns:p14="http://schemas.microsoft.com/office/powerpoint/2010/main" val="9361046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83</a:t>
            </a:fld>
            <a:endParaRPr lang="en-US"/>
          </a:p>
        </p:txBody>
      </p:sp>
    </p:spTree>
    <p:extLst>
      <p:ext uri="{BB962C8B-B14F-4D97-AF65-F5344CB8AC3E}">
        <p14:creationId xmlns:p14="http://schemas.microsoft.com/office/powerpoint/2010/main" val="78020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a:t>
            </a:fld>
            <a:endParaRPr lang="en-US"/>
          </a:p>
        </p:txBody>
      </p:sp>
    </p:spTree>
    <p:extLst>
      <p:ext uri="{BB962C8B-B14F-4D97-AF65-F5344CB8AC3E}">
        <p14:creationId xmlns:p14="http://schemas.microsoft.com/office/powerpoint/2010/main" val="17413278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84</a:t>
            </a:fld>
            <a:endParaRPr lang="en-US"/>
          </a:p>
        </p:txBody>
      </p:sp>
    </p:spTree>
    <p:extLst>
      <p:ext uri="{BB962C8B-B14F-4D97-AF65-F5344CB8AC3E}">
        <p14:creationId xmlns:p14="http://schemas.microsoft.com/office/powerpoint/2010/main" val="31018703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85</a:t>
            </a:fld>
            <a:endParaRPr lang="en-US"/>
          </a:p>
        </p:txBody>
      </p:sp>
    </p:spTree>
    <p:extLst>
      <p:ext uri="{BB962C8B-B14F-4D97-AF65-F5344CB8AC3E}">
        <p14:creationId xmlns:p14="http://schemas.microsoft.com/office/powerpoint/2010/main" val="26568216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86</a:t>
            </a:fld>
            <a:endParaRPr lang="en-US"/>
          </a:p>
        </p:txBody>
      </p:sp>
    </p:spTree>
    <p:extLst>
      <p:ext uri="{BB962C8B-B14F-4D97-AF65-F5344CB8AC3E}">
        <p14:creationId xmlns:p14="http://schemas.microsoft.com/office/powerpoint/2010/main" val="34223946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87</a:t>
            </a:fld>
            <a:endParaRPr lang="en-US"/>
          </a:p>
        </p:txBody>
      </p:sp>
    </p:spTree>
    <p:extLst>
      <p:ext uri="{BB962C8B-B14F-4D97-AF65-F5344CB8AC3E}">
        <p14:creationId xmlns:p14="http://schemas.microsoft.com/office/powerpoint/2010/main" val="25938605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88</a:t>
            </a:fld>
            <a:endParaRPr lang="en-US"/>
          </a:p>
        </p:txBody>
      </p:sp>
    </p:spTree>
    <p:extLst>
      <p:ext uri="{BB962C8B-B14F-4D97-AF65-F5344CB8AC3E}">
        <p14:creationId xmlns:p14="http://schemas.microsoft.com/office/powerpoint/2010/main" val="14550551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89</a:t>
            </a:fld>
            <a:endParaRPr lang="en-US"/>
          </a:p>
        </p:txBody>
      </p:sp>
    </p:spTree>
    <p:extLst>
      <p:ext uri="{BB962C8B-B14F-4D97-AF65-F5344CB8AC3E}">
        <p14:creationId xmlns:p14="http://schemas.microsoft.com/office/powerpoint/2010/main" val="9422614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90</a:t>
            </a:fld>
            <a:endParaRPr lang="en-US"/>
          </a:p>
        </p:txBody>
      </p:sp>
    </p:spTree>
    <p:extLst>
      <p:ext uri="{BB962C8B-B14F-4D97-AF65-F5344CB8AC3E}">
        <p14:creationId xmlns:p14="http://schemas.microsoft.com/office/powerpoint/2010/main" val="8278983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91</a:t>
            </a:fld>
            <a:endParaRPr lang="en-US"/>
          </a:p>
        </p:txBody>
      </p:sp>
    </p:spTree>
    <p:extLst>
      <p:ext uri="{BB962C8B-B14F-4D97-AF65-F5344CB8AC3E}">
        <p14:creationId xmlns:p14="http://schemas.microsoft.com/office/powerpoint/2010/main" val="9777959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92</a:t>
            </a:fld>
            <a:endParaRPr lang="en-US"/>
          </a:p>
        </p:txBody>
      </p:sp>
    </p:spTree>
    <p:extLst>
      <p:ext uri="{BB962C8B-B14F-4D97-AF65-F5344CB8AC3E}">
        <p14:creationId xmlns:p14="http://schemas.microsoft.com/office/powerpoint/2010/main" val="20981308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93</a:t>
            </a:fld>
            <a:endParaRPr lang="en-US"/>
          </a:p>
        </p:txBody>
      </p:sp>
    </p:spTree>
    <p:extLst>
      <p:ext uri="{BB962C8B-B14F-4D97-AF65-F5344CB8AC3E}">
        <p14:creationId xmlns:p14="http://schemas.microsoft.com/office/powerpoint/2010/main" val="170949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a:t>
            </a:fld>
            <a:endParaRPr lang="en-US"/>
          </a:p>
        </p:txBody>
      </p:sp>
    </p:spTree>
    <p:extLst>
      <p:ext uri="{BB962C8B-B14F-4D97-AF65-F5344CB8AC3E}">
        <p14:creationId xmlns:p14="http://schemas.microsoft.com/office/powerpoint/2010/main" val="17682355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operated in maximum service (VOMS) </a:t>
            </a: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Number of vehicles scheduled for the peak service on a typical day.  It does not include: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Number of vehicles operated on atypical days such as holiday celebrations (e.g., Fourth of July), one-time special events (e.g., World Series celebrations, political conventions), or spare vehicles.</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Vehicles in routine or extended maintenance, emergency contingency, and vehicles awaiting sale.</a:t>
            </a:r>
          </a:p>
          <a:p>
            <a:pPr marL="171450" marR="0" lvl="1"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Source: www.ntdprogram.gov</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94</a:t>
            </a:fld>
            <a:endParaRPr lang="en-US"/>
          </a:p>
        </p:txBody>
      </p:sp>
    </p:spTree>
    <p:extLst>
      <p:ext uri="{BB962C8B-B14F-4D97-AF65-F5344CB8AC3E}">
        <p14:creationId xmlns:p14="http://schemas.microsoft.com/office/powerpoint/2010/main" val="26213545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95</a:t>
            </a:fld>
            <a:endParaRPr lang="en-US"/>
          </a:p>
        </p:txBody>
      </p:sp>
    </p:spTree>
    <p:extLst>
      <p:ext uri="{BB962C8B-B14F-4D97-AF65-F5344CB8AC3E}">
        <p14:creationId xmlns:p14="http://schemas.microsoft.com/office/powerpoint/2010/main" val="21543053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96</a:t>
            </a:fld>
            <a:endParaRPr lang="en-US"/>
          </a:p>
        </p:txBody>
      </p:sp>
    </p:spTree>
    <p:extLst>
      <p:ext uri="{BB962C8B-B14F-4D97-AF65-F5344CB8AC3E}">
        <p14:creationId xmlns:p14="http://schemas.microsoft.com/office/powerpoint/2010/main" val="5105988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97</a:t>
            </a:fld>
            <a:endParaRPr lang="en-US"/>
          </a:p>
        </p:txBody>
      </p:sp>
    </p:spTree>
    <p:extLst>
      <p:ext uri="{BB962C8B-B14F-4D97-AF65-F5344CB8AC3E}">
        <p14:creationId xmlns:p14="http://schemas.microsoft.com/office/powerpoint/2010/main" val="36037033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98</a:t>
            </a:fld>
            <a:endParaRPr lang="en-US"/>
          </a:p>
        </p:txBody>
      </p:sp>
    </p:spTree>
    <p:extLst>
      <p:ext uri="{BB962C8B-B14F-4D97-AF65-F5344CB8AC3E}">
        <p14:creationId xmlns:p14="http://schemas.microsoft.com/office/powerpoint/2010/main" val="21729936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99</a:t>
            </a:fld>
            <a:endParaRPr lang="en-US"/>
          </a:p>
        </p:txBody>
      </p:sp>
    </p:spTree>
    <p:extLst>
      <p:ext uri="{BB962C8B-B14F-4D97-AF65-F5344CB8AC3E}">
        <p14:creationId xmlns:p14="http://schemas.microsoft.com/office/powerpoint/2010/main" val="20811031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100</a:t>
            </a:fld>
            <a:endParaRPr lang="en-US"/>
          </a:p>
        </p:txBody>
      </p:sp>
    </p:spTree>
    <p:extLst>
      <p:ext uri="{BB962C8B-B14F-4D97-AF65-F5344CB8AC3E}">
        <p14:creationId xmlns:p14="http://schemas.microsoft.com/office/powerpoint/2010/main" val="2055215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101</a:t>
            </a:fld>
            <a:endParaRPr lang="en-US"/>
          </a:p>
        </p:txBody>
      </p:sp>
    </p:spTree>
    <p:extLst>
      <p:ext uri="{BB962C8B-B14F-4D97-AF65-F5344CB8AC3E}">
        <p14:creationId xmlns:p14="http://schemas.microsoft.com/office/powerpoint/2010/main" val="38343634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102</a:t>
            </a:fld>
            <a:endParaRPr lang="en-US"/>
          </a:p>
        </p:txBody>
      </p:sp>
    </p:spTree>
    <p:extLst>
      <p:ext uri="{BB962C8B-B14F-4D97-AF65-F5344CB8AC3E}">
        <p14:creationId xmlns:p14="http://schemas.microsoft.com/office/powerpoint/2010/main" val="23431983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FEC2E7-9A7D-4DAA-97F3-BD07381F8247}" type="slidenum">
              <a:rPr lang="en-US" smtClean="0"/>
              <a:t>103</a:t>
            </a:fld>
            <a:endParaRPr lang="en-US"/>
          </a:p>
        </p:txBody>
      </p:sp>
    </p:spTree>
    <p:extLst>
      <p:ext uri="{BB962C8B-B14F-4D97-AF65-F5344CB8AC3E}">
        <p14:creationId xmlns:p14="http://schemas.microsoft.com/office/powerpoint/2010/main" val="425128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649"/>
            <a:ext cx="7772400" cy="1470025"/>
          </a:xfrm>
        </p:spPr>
        <p:txBody>
          <a:bodyPr/>
          <a:lstStyle>
            <a:lvl1pPr>
              <a:defRPr sz="4800" b="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83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97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95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3170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7495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7444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1030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10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5463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003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5309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529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55068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8704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76556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2579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997644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845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1825"/>
            <a:ext cx="4038600"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3568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6528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004070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4844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62556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569639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637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2230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43401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68331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8917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0824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0375"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 y="1901825"/>
            <a:ext cx="1863725" cy="4259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02201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7737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2210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254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1701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307323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64014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24857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5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5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63921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53118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78960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998183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23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75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352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89032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414300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358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32745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972786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8038"/>
            <a:ext cx="2057400" cy="5318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08038"/>
            <a:ext cx="6019800" cy="5318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774334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5567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4048775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88807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16322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34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19991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8526"/>
            <a:ext cx="8229600" cy="712333"/>
          </a:xfrm>
          <a:prstGeom prst="rect">
            <a:avLst/>
          </a:prstGeo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3"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730494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458345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072248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3132068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878593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extLst>
      <p:ext uri="{BB962C8B-B14F-4D97-AF65-F5344CB8AC3E}">
        <p14:creationId xmlns:p14="http://schemas.microsoft.com/office/powerpoint/2010/main" val="2698431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4200">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71890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1371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94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93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557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103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3418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96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30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4249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249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328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90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6" descr="NTIPPTbackgroundFeb09 beige color adjust FINAL"/>
          <p:cNvPicPr>
            <a:picLocks noChangeAspect="1" noChangeArrowheads="1"/>
          </p:cNvPicPr>
          <p:nvPr/>
        </p:nvPicPr>
        <p:blipFill>
          <a:blip r:embed="rId13" cstate="print">
            <a:extLst>
              <a:ext uri="{28A0092B-C50C-407E-A947-70E740481C1C}">
                <a14:useLocalDpi xmlns:a14="http://schemas.microsoft.com/office/drawing/2010/main" val="0"/>
              </a:ext>
            </a:extLst>
          </a:blip>
          <a:srcRect l="9760" t="3552" b="22403"/>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RU_BLOUSTEIN_Logo red and 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975" y="217488"/>
            <a:ext cx="26050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NTI Logo w Tag L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975" y="6054725"/>
            <a:ext cx="17589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3" descr="FTA Letters Paisley Wheel blu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67575" y="6157913"/>
            <a:ext cx="17303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39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800" kern="1200">
          <a:solidFill>
            <a:schemeClr val="tx1"/>
          </a:solidFill>
          <a:latin typeface="Tahoma" pitchFamily="34" charset="0"/>
          <a:ea typeface="Tahoma" pitchFamily="25" charset="0"/>
          <a:cs typeface="Tahoma" pitchFamily="34" charset="0"/>
        </a:defRPr>
      </a:lvl1pPr>
      <a:lvl2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2pPr>
      <a:lvl3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3pPr>
      <a:lvl4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4pPr>
      <a:lvl5pPr algn="ctr" rtl="0" eaLnBrk="1" fontAlgn="base" hangingPunct="1">
        <a:spcBef>
          <a:spcPct val="0"/>
        </a:spcBef>
        <a:spcAft>
          <a:spcPct val="0"/>
        </a:spcAft>
        <a:defRPr sz="4800">
          <a:solidFill>
            <a:schemeClr val="tx1"/>
          </a:solidFill>
          <a:latin typeface="Tahoma" pitchFamily="34" charset="0"/>
          <a:ea typeface="Tahoma" pitchFamily="25"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ahoma" pitchFamily="34" charset="0"/>
          <a:ea typeface="Tahoma" pitchFamily="25" charset="0"/>
          <a:cs typeface="Tahoma"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ahoma" pitchFamily="34" charset="0"/>
          <a:ea typeface="Tahoma" pitchFamily="25" charset="0"/>
          <a:cs typeface="Tahoma"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ahoma" pitchFamily="34" charset="0"/>
          <a:ea typeface="Tahoma" pitchFamily="25" charset="0"/>
          <a:cs typeface="Tahom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ahoma" pitchFamily="34" charset="0"/>
          <a:ea typeface="Tahoma" pitchFamily="25"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2050" name="Picture 2"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3"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8"/>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5" name="Picture 16"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7"/>
          <p:cNvSpPr txBox="1">
            <a:spLocks noChangeArrowheads="1"/>
          </p:cNvSpPr>
          <p:nvPr/>
        </p:nvSpPr>
        <p:spPr bwMode="auto">
          <a:xfrm>
            <a:off x="5075238" y="206375"/>
            <a:ext cx="4011612" cy="40011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Rural Reporting </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3074" name="Picture 2"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457200" y="1901825"/>
            <a:ext cx="82296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7"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3079" name="Picture 15"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0" indent="0" algn="l" rtl="0" eaLnBrk="1" fontAlgn="base" hangingPunct="1">
        <a:spcBef>
          <a:spcPts val="300"/>
        </a:spcBef>
        <a:spcAft>
          <a:spcPts val="300"/>
        </a:spcAft>
        <a:defRPr sz="2800">
          <a:solidFill>
            <a:schemeClr val="tx1"/>
          </a:solidFill>
          <a:latin typeface="+mn-lt"/>
          <a:ea typeface="ＭＳ Ｐゴシック" pitchFamily="25" charset="-128"/>
          <a:cs typeface="+mn-cs"/>
        </a:defRPr>
      </a:lvl1pPr>
      <a:lvl2pPr marL="803275" indent="-338138" algn="l" rtl="0" eaLnBrk="1" fontAlgn="base" hangingPunct="1">
        <a:spcBef>
          <a:spcPts val="300"/>
        </a:spcBef>
        <a:spcAft>
          <a:spcPts val="300"/>
        </a:spcAft>
        <a:buChar char="•"/>
        <a:defRPr sz="2600">
          <a:solidFill>
            <a:schemeClr val="tx1"/>
          </a:solidFill>
          <a:latin typeface="+mn-lt"/>
          <a:ea typeface="ＭＳ Ｐゴシック" pitchFamily="25" charset="-128"/>
        </a:defRPr>
      </a:lvl2pPr>
      <a:lvl3pPr marL="1262063" indent="-347663" algn="l" rtl="0" eaLnBrk="1" fontAlgn="base" hangingPunct="1">
        <a:spcBef>
          <a:spcPts val="300"/>
        </a:spcBef>
        <a:spcAft>
          <a:spcPts val="300"/>
        </a:spcAft>
        <a:buSzPct val="85000"/>
        <a:buFont typeface="Wingdings" pitchFamily="25" charset="2"/>
        <a:buChar char="Ø"/>
        <a:defRPr sz="2400">
          <a:solidFill>
            <a:schemeClr val="tx1"/>
          </a:solidFill>
          <a:latin typeface="+mn-lt"/>
          <a:ea typeface="ＭＳ Ｐゴシック" pitchFamily="25" charset="-128"/>
        </a:defRPr>
      </a:lvl3pPr>
      <a:lvl4pPr marL="1654175" indent="-282575" algn="l" rtl="0" eaLnBrk="1" fontAlgn="base" hangingPunct="1">
        <a:spcBef>
          <a:spcPts val="300"/>
        </a:spcBef>
        <a:spcAft>
          <a:spcPts val="300"/>
        </a:spcAft>
        <a:buSzPct val="10000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6pPr>
      <a:lvl7pPr marL="29718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7pPr>
      <a:lvl8pPr marL="34290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8pPr>
      <a:lvl9pPr marL="3886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4098" name="Picture 10"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460375" y="1901825"/>
            <a:ext cx="387985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Text Box 17"/>
          <p:cNvSpPr txBox="1">
            <a:spLocks noChangeArrowheads="1"/>
          </p:cNvSpPr>
          <p:nvPr/>
        </p:nvSpPr>
        <p:spPr bwMode="auto">
          <a:xfrm>
            <a:off x="5075238" y="206375"/>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pic>
        <p:nvPicPr>
          <p:cNvPr id="4102"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15"/>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4104" name="Picture 19"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7663" indent="-347663" algn="l" rtl="0" eaLnBrk="1" fontAlgn="base" hangingPunct="1">
        <a:lnSpc>
          <a:spcPct val="95000"/>
        </a:lnSpc>
        <a:spcBef>
          <a:spcPct val="25000"/>
        </a:spcBef>
        <a:spcAft>
          <a:spcPct val="25000"/>
        </a:spcAft>
        <a:buFont typeface="Tahoma" pitchFamily="25" charset="0"/>
        <a:buChar char="•"/>
        <a:defRPr sz="2800">
          <a:solidFill>
            <a:schemeClr val="tx1"/>
          </a:solidFill>
          <a:latin typeface="+mn-lt"/>
          <a:ea typeface="ＭＳ Ｐゴシック" pitchFamily="25" charset="-128"/>
          <a:cs typeface="+mn-cs"/>
        </a:defRPr>
      </a:lvl1pPr>
      <a:lvl2pPr marL="798513" indent="-341313" algn="l" rtl="0" eaLnBrk="1" fontAlgn="base" hangingPunct="1">
        <a:lnSpc>
          <a:spcPct val="95000"/>
        </a:lnSpc>
        <a:spcBef>
          <a:spcPct val="25000"/>
        </a:spcBef>
        <a:spcAft>
          <a:spcPct val="250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lnSpc>
          <a:spcPct val="95000"/>
        </a:lnSpc>
        <a:spcBef>
          <a:spcPct val="25000"/>
        </a:spcBef>
        <a:spcAft>
          <a:spcPct val="25000"/>
        </a:spcAft>
        <a:buSzPct val="100000"/>
        <a:buChar char="•"/>
        <a:defRPr sz="2400">
          <a:solidFill>
            <a:schemeClr val="tx1"/>
          </a:solidFill>
          <a:latin typeface="+mn-lt"/>
          <a:ea typeface="ＭＳ Ｐゴシック" pitchFamily="25" charset="-128"/>
        </a:defRPr>
      </a:lvl3pPr>
      <a:lvl4pPr marL="1600200" indent="-228600" algn="l" rtl="0" eaLnBrk="1" fontAlgn="base" hangingPunct="1">
        <a:lnSpc>
          <a:spcPct val="95000"/>
        </a:lnSpc>
        <a:spcBef>
          <a:spcPct val="25000"/>
        </a:spcBef>
        <a:spcAft>
          <a:spcPct val="250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lnSpc>
          <a:spcPct val="95000"/>
        </a:lnSpc>
        <a:spcBef>
          <a:spcPct val="25000"/>
        </a:spcBef>
        <a:spcAft>
          <a:spcPct val="250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pic>
        <p:nvPicPr>
          <p:cNvPr id="5122" name="Picture 8" descr="NTIPPTbackgroundFeb09 beige color adjust"/>
          <p:cNvPicPr>
            <a:picLocks noChangeAspect="1" noChangeArrowheads="1"/>
          </p:cNvPicPr>
          <p:nvPr/>
        </p:nvPicPr>
        <p:blipFill>
          <a:blip r:embed="rId13" cstate="print">
            <a:extLst>
              <a:ext uri="{28A0092B-C50C-407E-A947-70E740481C1C}">
                <a14:useLocalDpi xmlns:a14="http://schemas.microsoft.com/office/drawing/2010/main" val="0"/>
              </a:ext>
            </a:extLst>
          </a:blip>
          <a:srcRect l="9885" t="2930" b="89754"/>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457200" y="8080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5124" name="Picture 9" descr="NTI Logo w Tag LG"/>
          <p:cNvPicPr>
            <a:picLocks noChangeAspect="1" noChangeArrowheads="1"/>
          </p:cNvPicPr>
          <p:nvPr/>
        </p:nvPicPr>
        <p:blipFill>
          <a:blip r:embed="rId14"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11"/>
          <p:cNvSpPr>
            <a:spLocks noChangeShapeType="1"/>
          </p:cNvSpPr>
          <p:nvPr/>
        </p:nvSpPr>
        <p:spPr bwMode="auto">
          <a:xfrm>
            <a:off x="457200" y="1554163"/>
            <a:ext cx="8229600" cy="0"/>
          </a:xfrm>
          <a:prstGeom prst="line">
            <a:avLst/>
          </a:prstGeom>
          <a:noFill/>
          <a:ln w="12700">
            <a:solidFill>
              <a:srgbClr val="A3876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126" name="Picture 15" descr="FTA Letters Paisley Wheel blu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8763" y="6378575"/>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p:cNvSpPr txBox="1">
            <a:spLocks noChangeArrowheads="1"/>
          </p:cNvSpPr>
          <p:nvPr/>
        </p:nvSpPr>
        <p:spPr bwMode="auto">
          <a:xfrm>
            <a:off x="5097463" y="285750"/>
            <a:ext cx="4011612" cy="39687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25" charset="-128"/>
              </a:defRPr>
            </a:lvl1pPr>
            <a:lvl2pPr marL="742950" indent="-285750" eaLnBrk="0" hangingPunct="0">
              <a:defRPr>
                <a:solidFill>
                  <a:schemeClr val="tx1"/>
                </a:solidFill>
                <a:latin typeface="Arial" charset="0"/>
                <a:ea typeface="ＭＳ Ｐゴシック" pitchFamily="25" charset="-128"/>
              </a:defRPr>
            </a:lvl2pPr>
            <a:lvl3pPr marL="1143000" indent="-228600" eaLnBrk="0" hangingPunct="0">
              <a:defRPr>
                <a:solidFill>
                  <a:schemeClr val="tx1"/>
                </a:solidFill>
                <a:latin typeface="Arial" charset="0"/>
                <a:ea typeface="ＭＳ Ｐゴシック" pitchFamily="25" charset="-128"/>
              </a:defRPr>
            </a:lvl3pPr>
            <a:lvl4pPr marL="1600200" indent="-228600" eaLnBrk="0" hangingPunct="0">
              <a:defRPr>
                <a:solidFill>
                  <a:schemeClr val="tx1"/>
                </a:solidFill>
                <a:latin typeface="Arial" charset="0"/>
                <a:ea typeface="ＭＳ Ｐゴシック" pitchFamily="25" charset="-128"/>
              </a:defRPr>
            </a:lvl4pPr>
            <a:lvl5pPr marL="2057400" indent="-228600" eaLnBrk="0" hangingPunct="0">
              <a:defRPr>
                <a:solidFill>
                  <a:schemeClr val="tx1"/>
                </a:solidFill>
                <a:latin typeface="Arial" charset="0"/>
                <a:ea typeface="ＭＳ Ｐゴシック" pitchFamily="2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5" charset="-128"/>
              </a:defRPr>
            </a:lvl9pPr>
          </a:lstStyle>
          <a:p>
            <a:pPr algn="r" eaLnBrk="1" hangingPunct="1">
              <a:spcBef>
                <a:spcPct val="50000"/>
              </a:spcBef>
              <a:defRPr/>
            </a:pPr>
            <a:r>
              <a:rPr lang="en-US" sz="2000" i="1" dirty="0">
                <a:latin typeface="Tahoma" pitchFamily="25" charset="0"/>
              </a:rPr>
              <a:t>Safety and Security Reporting</a:t>
            </a:r>
          </a:p>
        </p:txBody>
      </p:sp>
      <p:sp>
        <p:nvSpPr>
          <p:cNvPr id="8"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White">
      <p:bgPr>
        <a:solidFill>
          <a:srgbClr val="E9E0C9"/>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92875"/>
            <a:ext cx="472966"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EA0BD1BF-689B-4D89-8D75-2FEDE0C0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fontAlgn="base" hangingPunct="1">
        <a:spcBef>
          <a:spcPct val="0"/>
        </a:spcBef>
        <a:spcAft>
          <a:spcPct val="0"/>
        </a:spcAft>
        <a:defRPr sz="4000">
          <a:solidFill>
            <a:schemeClr val="tx2"/>
          </a:solidFill>
          <a:latin typeface="+mj-lt"/>
          <a:ea typeface="ＭＳ Ｐゴシック" pitchFamily="25" charset="-128"/>
          <a:cs typeface="+mj-cs"/>
        </a:defRPr>
      </a:lvl1pPr>
      <a:lvl2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2pPr>
      <a:lvl3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3pPr>
      <a:lvl4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4pPr>
      <a:lvl5pPr algn="l" rtl="0" eaLnBrk="1" fontAlgn="base" hangingPunct="1">
        <a:spcBef>
          <a:spcPct val="0"/>
        </a:spcBef>
        <a:spcAft>
          <a:spcPct val="0"/>
        </a:spcAft>
        <a:defRPr sz="4000">
          <a:solidFill>
            <a:schemeClr val="tx2"/>
          </a:solidFill>
          <a:latin typeface="Tahoma" pitchFamily="34" charset="0"/>
          <a:ea typeface="ＭＳ Ｐゴシック" pitchFamily="25" charset="-128"/>
        </a:defRPr>
      </a:lvl5pPr>
      <a:lvl6pPr marL="457200" algn="l" rtl="0" eaLnBrk="1" fontAlgn="base" hangingPunct="1">
        <a:spcBef>
          <a:spcPct val="0"/>
        </a:spcBef>
        <a:spcAft>
          <a:spcPct val="0"/>
        </a:spcAft>
        <a:defRPr sz="4000">
          <a:solidFill>
            <a:schemeClr val="tx2"/>
          </a:solidFill>
          <a:latin typeface="Tahoma" pitchFamily="34" charset="0"/>
        </a:defRPr>
      </a:lvl6pPr>
      <a:lvl7pPr marL="914400" algn="l" rtl="0" eaLnBrk="1" fontAlgn="base" hangingPunct="1">
        <a:spcBef>
          <a:spcPct val="0"/>
        </a:spcBef>
        <a:spcAft>
          <a:spcPct val="0"/>
        </a:spcAft>
        <a:defRPr sz="4000">
          <a:solidFill>
            <a:schemeClr val="tx2"/>
          </a:solidFill>
          <a:latin typeface="Tahoma" pitchFamily="34" charset="0"/>
        </a:defRPr>
      </a:lvl7pPr>
      <a:lvl8pPr marL="1371600" algn="l" rtl="0" eaLnBrk="1" fontAlgn="base" hangingPunct="1">
        <a:spcBef>
          <a:spcPct val="0"/>
        </a:spcBef>
        <a:spcAft>
          <a:spcPct val="0"/>
        </a:spcAft>
        <a:defRPr sz="4000">
          <a:solidFill>
            <a:schemeClr val="tx2"/>
          </a:solidFill>
          <a:latin typeface="Tahoma" pitchFamily="34" charset="0"/>
        </a:defRPr>
      </a:lvl8pPr>
      <a:lvl9pPr marL="1828800" algn="l" rtl="0" eaLnBrk="1" fontAlgn="base" hangingPunct="1">
        <a:spcBef>
          <a:spcPct val="0"/>
        </a:spcBef>
        <a:spcAft>
          <a:spcPct val="0"/>
        </a:spcAft>
        <a:defRPr sz="40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SzPct val="75000"/>
        <a:buFont typeface="Wingdings" pitchFamily="25" charset="2"/>
        <a:buChar char="Ø"/>
        <a:defRPr sz="2800">
          <a:solidFill>
            <a:schemeClr val="tx1"/>
          </a:solidFill>
          <a:latin typeface="+mn-lt"/>
          <a:ea typeface="ＭＳ Ｐゴシック" pitchFamily="25" charset="-128"/>
        </a:defRPr>
      </a:lvl2pPr>
      <a:lvl3pPr marL="1143000" indent="-228600" algn="l" rtl="0" eaLnBrk="1" fontAlgn="base" hangingPunct="1">
        <a:spcBef>
          <a:spcPct val="20000"/>
        </a:spcBef>
        <a:spcAft>
          <a:spcPct val="0"/>
        </a:spcAft>
        <a:buSzPct val="75000"/>
        <a:buChar char="•"/>
        <a:defRPr sz="2400">
          <a:solidFill>
            <a:schemeClr val="tx1"/>
          </a:solidFill>
          <a:latin typeface="+mn-lt"/>
          <a:ea typeface="ＭＳ Ｐゴシック" pitchFamily="2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ct val="20000"/>
        </a:spcBef>
        <a:spcAft>
          <a:spcPct val="0"/>
        </a:spcAft>
        <a:buSzPct val="60000"/>
        <a:buChar char="o"/>
        <a:defRPr sz="2000">
          <a:solidFill>
            <a:schemeClr val="tx1"/>
          </a:solidFill>
          <a:latin typeface="+mn-lt"/>
          <a:ea typeface="ＭＳ Ｐゴシック" pitchFamily="25" charset="-128"/>
        </a:defRPr>
      </a:lvl5pPr>
      <a:lvl6pPr marL="2514600" indent="-228600" algn="l" rtl="0" eaLnBrk="1" fontAlgn="base" hangingPunct="1">
        <a:spcBef>
          <a:spcPct val="20000"/>
        </a:spcBef>
        <a:spcAft>
          <a:spcPct val="0"/>
        </a:spcAft>
        <a:buSzPct val="60000"/>
        <a:buChar char="o"/>
        <a:defRPr sz="2000">
          <a:solidFill>
            <a:schemeClr val="tx1"/>
          </a:solidFill>
          <a:latin typeface="+mn-lt"/>
        </a:defRPr>
      </a:lvl6pPr>
      <a:lvl7pPr marL="2971800" indent="-228600" algn="l" rtl="0" eaLnBrk="1" fontAlgn="base" hangingPunct="1">
        <a:spcBef>
          <a:spcPct val="20000"/>
        </a:spcBef>
        <a:spcAft>
          <a:spcPct val="0"/>
        </a:spcAft>
        <a:buSzPct val="60000"/>
        <a:buChar char="o"/>
        <a:defRPr sz="2000">
          <a:solidFill>
            <a:schemeClr val="tx1"/>
          </a:solidFill>
          <a:latin typeface="+mn-lt"/>
        </a:defRPr>
      </a:lvl7pPr>
      <a:lvl8pPr marL="3429000" indent="-228600" algn="l" rtl="0" eaLnBrk="1" fontAlgn="base" hangingPunct="1">
        <a:spcBef>
          <a:spcPct val="20000"/>
        </a:spcBef>
        <a:spcAft>
          <a:spcPct val="0"/>
        </a:spcAft>
        <a:buSzPct val="60000"/>
        <a:buChar char="o"/>
        <a:defRPr sz="2000">
          <a:solidFill>
            <a:schemeClr val="tx1"/>
          </a:solidFill>
          <a:latin typeface="+mn-lt"/>
        </a:defRPr>
      </a:lvl8pPr>
      <a:lvl9pPr marL="3886200" indent="-228600" algn="l" rtl="0" eaLnBrk="1" fontAlgn="base" hangingPunct="1">
        <a:spcBef>
          <a:spcPct val="20000"/>
        </a:spcBef>
        <a:spcAft>
          <a:spcPct val="0"/>
        </a:spcAft>
        <a:buSzPct val="6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6" descr="NTIPPTbackgroundFeb09 beige color adjust FINAL"/>
          <p:cNvPicPr>
            <a:picLocks noChangeAspect="1" noChangeArrowheads="1"/>
          </p:cNvPicPr>
          <p:nvPr/>
        </p:nvPicPr>
        <p:blipFill>
          <a:blip r:embed="rId13" cstate="print">
            <a:extLst>
              <a:ext uri="{28A0092B-C50C-407E-A947-70E740481C1C}">
                <a14:useLocalDpi xmlns:a14="http://schemas.microsoft.com/office/drawing/2010/main" val="0"/>
              </a:ext>
            </a:extLst>
          </a:blip>
          <a:srcRect l="9760" t="3552" b="22403"/>
          <a:stretch>
            <a:fillRect/>
          </a:stretch>
        </p:blipFill>
        <p:spPr bwMode="auto">
          <a:xfrm>
            <a:off x="-22225" y="-9525"/>
            <a:ext cx="925036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52" name="Picture 23" descr="FTA Letters Paisley Wheel 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72388" y="6303963"/>
            <a:ext cx="13255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NTI Logo w Tag LG"/>
          <p:cNvPicPr>
            <a:picLocks noChangeAspect="1" noChangeArrowheads="1"/>
          </p:cNvPicPr>
          <p:nvPr/>
        </p:nvPicPr>
        <p:blipFill>
          <a:blip r:embed="rId15" cstate="print">
            <a:extLst>
              <a:ext uri="{28A0092B-C50C-407E-A947-70E740481C1C}">
                <a14:useLocalDpi xmlns:a14="http://schemas.microsoft.com/office/drawing/2010/main" val="0"/>
              </a:ext>
            </a:extLst>
          </a:blip>
          <a:srcRect r="-1083" b="25838"/>
          <a:stretch>
            <a:fillRect/>
          </a:stretch>
        </p:blipFill>
        <p:spPr bwMode="auto">
          <a:xfrm>
            <a:off x="244475" y="171450"/>
            <a:ext cx="1549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25"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2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25"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2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2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2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Joseph.eldredge.ctr@dot.gov"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National Transit Database </a:t>
            </a:r>
          </a:p>
        </p:txBody>
      </p:sp>
      <p:sp>
        <p:nvSpPr>
          <p:cNvPr id="3" name="Subtitle 2"/>
          <p:cNvSpPr>
            <a:spLocks noGrp="1"/>
          </p:cNvSpPr>
          <p:nvPr>
            <p:ph type="subTitle" idx="1"/>
          </p:nvPr>
        </p:nvSpPr>
        <p:spPr>
          <a:xfrm>
            <a:off x="1371600" y="3886200"/>
            <a:ext cx="6400800" cy="1524000"/>
          </a:xfrm>
        </p:spPr>
        <p:txBody>
          <a:bodyPr/>
          <a:lstStyle/>
          <a:p>
            <a:r>
              <a:rPr lang="en-US" dirty="0"/>
              <a:t>NTD 2.0 Reporting for States</a:t>
            </a:r>
          </a:p>
          <a:p>
            <a:r>
              <a:rPr lang="en-US" dirty="0"/>
              <a:t>Report Year 2015</a:t>
            </a:r>
          </a:p>
        </p:txBody>
      </p:sp>
    </p:spTree>
    <p:extLst>
      <p:ext uri="{BB962C8B-B14F-4D97-AF65-F5344CB8AC3E}">
        <p14:creationId xmlns:p14="http://schemas.microsoft.com/office/powerpoint/2010/main" val="260548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Review: RR-20 Cost Allocation Methods</a:t>
            </a:r>
          </a:p>
        </p:txBody>
      </p:sp>
      <p:sp>
        <p:nvSpPr>
          <p:cNvPr id="3" name="Content Placeholder 2"/>
          <p:cNvSpPr>
            <a:spLocks noGrp="1"/>
          </p:cNvSpPr>
          <p:nvPr>
            <p:ph idx="1"/>
          </p:nvPr>
        </p:nvSpPr>
        <p:spPr/>
        <p:txBody>
          <a:bodyPr/>
          <a:lstStyle/>
          <a:p>
            <a:pPr>
              <a:buFont typeface="+mj-lt"/>
              <a:buAutoNum type="arabicPeriod"/>
            </a:pPr>
            <a:r>
              <a:rPr lang="en-US" sz="2000" dirty="0"/>
              <a:t>Determine which expenses are direct expenses and can be easily attributed to a particular mode/TOS.</a:t>
            </a:r>
          </a:p>
          <a:p>
            <a:pPr>
              <a:buFont typeface="+mj-lt"/>
              <a:buAutoNum type="arabicPeriod"/>
            </a:pPr>
            <a:endParaRPr lang="en-US" sz="2000" dirty="0"/>
          </a:p>
          <a:p>
            <a:pPr>
              <a:buFont typeface="+mj-lt"/>
              <a:buAutoNum type="arabicPeriod"/>
            </a:pPr>
            <a:r>
              <a:rPr lang="en-US" sz="2000" dirty="0"/>
              <a:t>Determine which expenses are shared expenses. These costs are incurred for the benefit of more than one mode/ TOS and cannot be easily attributed to a specific mode/TOS.</a:t>
            </a:r>
          </a:p>
          <a:p>
            <a:pPr>
              <a:buFont typeface="+mj-lt"/>
              <a:buAutoNum type="arabicPeriod"/>
            </a:pPr>
            <a:endParaRPr lang="en-US" sz="2000" dirty="0"/>
          </a:p>
          <a:p>
            <a:pPr>
              <a:buFont typeface="+mj-lt"/>
              <a:buAutoNum type="arabicPeriod"/>
            </a:pPr>
            <a:r>
              <a:rPr lang="en-US" sz="2000" dirty="0"/>
              <a:t>Allocate shared expenses or shared costs to each mode/TOS using an allocation method:</a:t>
            </a:r>
          </a:p>
          <a:p>
            <a:pPr lvl="1">
              <a:buFont typeface="Arial" panose="020B0604020202020204" pitchFamily="34" charset="0"/>
              <a:buChar char="•"/>
            </a:pPr>
            <a:r>
              <a:rPr lang="en-US" sz="1600" dirty="0"/>
              <a:t>Revenue Hours</a:t>
            </a:r>
          </a:p>
          <a:p>
            <a:pPr lvl="1">
              <a:buFont typeface="Arial" panose="020B0604020202020204" pitchFamily="34" charset="0"/>
              <a:buChar char="•"/>
            </a:pPr>
            <a:r>
              <a:rPr lang="en-US" sz="1600" dirty="0"/>
              <a:t>Revenue Miles</a:t>
            </a:r>
          </a:p>
          <a:p>
            <a:pPr lvl="1">
              <a:buFont typeface="Arial" panose="020B0604020202020204" pitchFamily="34" charset="0"/>
              <a:buChar char="•"/>
            </a:pPr>
            <a:r>
              <a:rPr lang="en-US" sz="1600" dirty="0"/>
              <a:t>Number of Employees</a:t>
            </a:r>
          </a:p>
          <a:p>
            <a:pPr lvl="1">
              <a:buFont typeface="Arial" panose="020B0604020202020204" pitchFamily="34" charset="0"/>
              <a:buChar char="•"/>
            </a:pPr>
            <a:r>
              <a:rPr lang="en-US" sz="1600" dirty="0"/>
              <a:t>Ridership</a:t>
            </a:r>
          </a:p>
          <a:p>
            <a:pPr marL="0" indent="0">
              <a:buNone/>
            </a:pPr>
            <a:endParaRPr lang="en-US" sz="1800" dirty="0"/>
          </a:p>
          <a:p>
            <a:endParaRPr lang="en-US" dirty="0"/>
          </a:p>
        </p:txBody>
      </p:sp>
    </p:spTree>
    <p:extLst>
      <p:ext uri="{BB962C8B-B14F-4D97-AF65-F5344CB8AC3E}">
        <p14:creationId xmlns:p14="http://schemas.microsoft.com/office/powerpoint/2010/main" val="546559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Intercity Bus Subrecipients</a:t>
            </a:r>
          </a:p>
        </p:txBody>
      </p:sp>
      <p:sp>
        <p:nvSpPr>
          <p:cNvPr id="3" name="Content Placeholder 2"/>
          <p:cNvSpPr>
            <a:spLocks noGrp="1"/>
          </p:cNvSpPr>
          <p:nvPr>
            <p:ph idx="1"/>
          </p:nvPr>
        </p:nvSpPr>
        <p:spPr/>
        <p:txBody>
          <a:bodyPr/>
          <a:lstStyle/>
          <a:p>
            <a:pPr marL="0" indent="0">
              <a:buNone/>
            </a:pPr>
            <a:r>
              <a:rPr lang="en-US" sz="2000" b="1" dirty="0"/>
              <a:t>Definition:</a:t>
            </a:r>
            <a:r>
              <a:rPr lang="en-US" sz="2000" dirty="0"/>
              <a:t> Regularly scheduled public service using an over-the-road bus that operates with limited stops between two urbanized areas or that connects rural areas to an urbanized area. </a:t>
            </a:r>
          </a:p>
          <a:p>
            <a:endParaRPr lang="en-US" sz="2000" b="1" dirty="0"/>
          </a:p>
          <a:p>
            <a:pPr marL="0" indent="0">
              <a:buNone/>
            </a:pPr>
            <a:r>
              <a:rPr lang="en-US" sz="2000" b="1" dirty="0"/>
              <a:t>Required Information:</a:t>
            </a:r>
          </a:p>
          <a:p>
            <a:pPr marL="0" indent="0">
              <a:buNone/>
            </a:pPr>
            <a:r>
              <a:rPr lang="en-US" sz="2000" dirty="0"/>
              <a:t>B-10</a:t>
            </a:r>
          </a:p>
          <a:p>
            <a:pPr marL="633412" indent="-285750">
              <a:buFont typeface="Wingdings" panose="05000000000000000000" pitchFamily="2" charset="2"/>
              <a:buChar char="Ø"/>
            </a:pPr>
            <a:r>
              <a:rPr lang="en-US" sz="1800" dirty="0"/>
              <a:t>Fiscal Year Start and End Dates</a:t>
            </a:r>
          </a:p>
          <a:p>
            <a:pPr marL="633412" indent="-285750">
              <a:buFont typeface="Wingdings" panose="05000000000000000000" pitchFamily="2" charset="2"/>
              <a:buChar char="Ø"/>
            </a:pPr>
            <a:r>
              <a:rPr lang="en-US" sz="1800" dirty="0"/>
              <a:t>Organization Type</a:t>
            </a:r>
          </a:p>
          <a:p>
            <a:pPr marL="0" indent="0">
              <a:buNone/>
            </a:pPr>
            <a:r>
              <a:rPr lang="en-US" sz="2000" dirty="0"/>
              <a:t>RR-20 Intercity Bus Subrecipient</a:t>
            </a:r>
          </a:p>
          <a:p>
            <a:pPr marL="633412" indent="-285750">
              <a:buFont typeface="Wingdings" panose="05000000000000000000" pitchFamily="2" charset="2"/>
              <a:buChar char="Ø"/>
            </a:pPr>
            <a:r>
              <a:rPr lang="en-US" sz="1800" dirty="0"/>
              <a:t>Section 5311 Funds</a:t>
            </a:r>
          </a:p>
          <a:p>
            <a:pPr marL="633412" indent="-285750">
              <a:buFont typeface="Wingdings" panose="05000000000000000000" pitchFamily="2" charset="2"/>
              <a:buChar char="Ø"/>
            </a:pPr>
            <a:r>
              <a:rPr lang="en-US" sz="1800" dirty="0"/>
              <a:t>Vehicle Revenue Miles</a:t>
            </a:r>
          </a:p>
          <a:p>
            <a:pPr marL="633412" indent="-285750">
              <a:buFont typeface="Wingdings" panose="05000000000000000000" pitchFamily="2" charset="2"/>
              <a:buChar char="Ø"/>
            </a:pPr>
            <a:r>
              <a:rPr lang="en-US" sz="1800" dirty="0"/>
              <a:t>Unlinked Passenger Trips </a:t>
            </a:r>
          </a:p>
          <a:p>
            <a:pPr marL="0" indent="0">
              <a:buNone/>
            </a:pPr>
            <a:endParaRPr lang="en-US" dirty="0"/>
          </a:p>
        </p:txBody>
      </p:sp>
    </p:spTree>
    <p:extLst>
      <p:ext uri="{BB962C8B-B14F-4D97-AF65-F5344CB8AC3E}">
        <p14:creationId xmlns:p14="http://schemas.microsoft.com/office/powerpoint/2010/main" val="31438628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RR-20 - Urban/Tribal Subrecipient</a:t>
            </a:r>
          </a:p>
        </p:txBody>
      </p:sp>
    </p:spTree>
    <p:extLst>
      <p:ext uri="{BB962C8B-B14F-4D97-AF65-F5344CB8AC3E}">
        <p14:creationId xmlns:p14="http://schemas.microsoft.com/office/powerpoint/2010/main" val="15996844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Urban/Tribal Subrecipients</a:t>
            </a:r>
          </a:p>
        </p:txBody>
      </p:sp>
      <p:sp>
        <p:nvSpPr>
          <p:cNvPr id="5" name="Content Placeholder 4"/>
          <p:cNvSpPr>
            <a:spLocks noGrp="1"/>
          </p:cNvSpPr>
          <p:nvPr>
            <p:ph idx="1"/>
          </p:nvPr>
        </p:nvSpPr>
        <p:spPr/>
        <p:txBody>
          <a:bodyPr/>
          <a:lstStyle/>
          <a:p>
            <a:r>
              <a:rPr lang="en-US" sz="2400" b="1" dirty="0"/>
              <a:t>Definition:</a:t>
            </a:r>
            <a:r>
              <a:rPr lang="en-US" sz="2400" dirty="0"/>
              <a:t> Transit agencies that commonly provide service to both Urban and Rural areas, may receive or benefit from §5307 funding.</a:t>
            </a:r>
          </a:p>
          <a:p>
            <a:endParaRPr lang="en-US" sz="2400" b="1" dirty="0"/>
          </a:p>
          <a:p>
            <a:r>
              <a:rPr lang="en-US" sz="2400" b="1" dirty="0"/>
              <a:t>Required Forms:</a:t>
            </a:r>
          </a:p>
          <a:p>
            <a:r>
              <a:rPr lang="en-US" sz="2000" dirty="0"/>
              <a:t>B-10</a:t>
            </a:r>
          </a:p>
          <a:p>
            <a:pPr marL="1089025" lvl="1" indent="-285750">
              <a:buFont typeface="Wingdings" panose="05000000000000000000" pitchFamily="2" charset="2"/>
              <a:buChar char="Ø"/>
            </a:pPr>
            <a:r>
              <a:rPr lang="en-US" sz="1600" dirty="0"/>
              <a:t>Fiscal Year Start and End Dates</a:t>
            </a:r>
          </a:p>
          <a:p>
            <a:pPr marL="1089025" lvl="1" indent="-285750">
              <a:buFont typeface="Wingdings" panose="05000000000000000000" pitchFamily="2" charset="2"/>
              <a:buChar char="Ø"/>
            </a:pPr>
            <a:r>
              <a:rPr lang="en-US" sz="1800" dirty="0"/>
              <a:t>Organization Type</a:t>
            </a:r>
          </a:p>
          <a:p>
            <a:r>
              <a:rPr lang="en-US" sz="2000" dirty="0"/>
              <a:t>RR-20-  Urban/Tribal Subrecipients</a:t>
            </a:r>
          </a:p>
          <a:p>
            <a:pPr marL="1089025" lvl="1" indent="-285750">
              <a:buFont typeface="Wingdings" panose="05000000000000000000" pitchFamily="2" charset="2"/>
              <a:buChar char="Ø"/>
            </a:pPr>
            <a:r>
              <a:rPr lang="en-US" sz="1600" dirty="0"/>
              <a:t>Section 5311 Funds </a:t>
            </a:r>
            <a:r>
              <a:rPr lang="en-US" dirty="0"/>
              <a:t>		</a:t>
            </a:r>
          </a:p>
        </p:txBody>
      </p:sp>
    </p:spTree>
    <p:extLst>
      <p:ext uri="{BB962C8B-B14F-4D97-AF65-F5344CB8AC3E}">
        <p14:creationId xmlns:p14="http://schemas.microsoft.com/office/powerpoint/2010/main" val="21988561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 Submission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2219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08038"/>
            <a:ext cx="8062425" cy="822325"/>
          </a:xfrm>
        </p:spPr>
        <p:txBody>
          <a:bodyPr/>
          <a:lstStyle/>
          <a:p>
            <a:r>
              <a:rPr lang="en-US" dirty="0"/>
              <a:t>How to Submit</a:t>
            </a:r>
          </a:p>
        </p:txBody>
      </p:sp>
      <p:sp>
        <p:nvSpPr>
          <p:cNvPr id="3" name="Content Placeholder 2"/>
          <p:cNvSpPr>
            <a:spLocks noGrp="1"/>
          </p:cNvSpPr>
          <p:nvPr>
            <p:ph idx="1"/>
          </p:nvPr>
        </p:nvSpPr>
        <p:spPr>
          <a:xfrm>
            <a:off x="152400" y="4905896"/>
            <a:ext cx="8762999" cy="1284288"/>
          </a:xfrm>
        </p:spPr>
        <p:txBody>
          <a:bodyPr/>
          <a:lstStyle/>
          <a:p>
            <a:pPr marL="0" indent="0">
              <a:buNone/>
            </a:pPr>
            <a:r>
              <a:rPr lang="en-US" sz="2400" b="1" dirty="0">
                <a:solidFill>
                  <a:srgbClr val="FF0000"/>
                </a:solidFill>
              </a:rPr>
              <a:t>Step 1: </a:t>
            </a:r>
            <a:r>
              <a:rPr lang="en-US" sz="2400" dirty="0"/>
              <a:t>Open the State Package and click on “Related Actions”</a:t>
            </a:r>
          </a:p>
          <a:p>
            <a:pPr lvl="1">
              <a:buFont typeface="Wingdings" panose="05000000000000000000" pitchFamily="2" charset="2"/>
              <a:buChar char="Ø"/>
            </a:pPr>
            <a:r>
              <a:rPr lang="en-US" sz="2000" dirty="0"/>
              <a:t>CEO and CEO Delegate can submit the Original Submission</a:t>
            </a:r>
          </a:p>
          <a:p>
            <a:pPr lvl="1">
              <a:buFont typeface="Wingdings" panose="05000000000000000000" pitchFamily="2" charset="2"/>
              <a:buChar char="Ø"/>
            </a:pPr>
            <a:r>
              <a:rPr lang="en-US" sz="2000" dirty="0"/>
              <a:t>NTD Contact is able to submit any revisions.</a:t>
            </a:r>
          </a:p>
        </p:txBody>
      </p:sp>
      <p:pic>
        <p:nvPicPr>
          <p:cNvPr id="6" name="Picture 5" descr="An arrow is pointed at Related Actions from the State's Report Package screen" title="Related Actions"/>
          <p:cNvPicPr>
            <a:picLocks noChangeAspect="1"/>
          </p:cNvPicPr>
          <p:nvPr/>
        </p:nvPicPr>
        <p:blipFill>
          <a:blip r:embed="rId3"/>
          <a:stretch>
            <a:fillRect/>
          </a:stretch>
        </p:blipFill>
        <p:spPr>
          <a:xfrm>
            <a:off x="350519" y="1646760"/>
            <a:ext cx="8366760" cy="2926080"/>
          </a:xfrm>
          <a:prstGeom prst="rect">
            <a:avLst/>
          </a:prstGeom>
        </p:spPr>
      </p:pic>
    </p:spTree>
    <p:extLst>
      <p:ext uri="{BB962C8B-B14F-4D97-AF65-F5344CB8AC3E}">
        <p14:creationId xmlns:p14="http://schemas.microsoft.com/office/powerpoint/2010/main" val="18605392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Annual Report Package</a:t>
            </a:r>
          </a:p>
        </p:txBody>
      </p:sp>
      <p:sp>
        <p:nvSpPr>
          <p:cNvPr id="3" name="Content Placeholder 2"/>
          <p:cNvSpPr>
            <a:spLocks noGrp="1"/>
          </p:cNvSpPr>
          <p:nvPr>
            <p:ph idx="1"/>
          </p:nvPr>
        </p:nvSpPr>
        <p:spPr>
          <a:xfrm>
            <a:off x="457200" y="5105400"/>
            <a:ext cx="8229600" cy="1055688"/>
          </a:xfrm>
        </p:spPr>
        <p:txBody>
          <a:bodyPr/>
          <a:lstStyle/>
          <a:p>
            <a:pPr marL="0" indent="0">
              <a:buNone/>
            </a:pPr>
            <a:r>
              <a:rPr lang="en-US" b="1" dirty="0">
                <a:solidFill>
                  <a:srgbClr val="FF0000"/>
                </a:solidFill>
              </a:rPr>
              <a:t>Step 2: </a:t>
            </a:r>
            <a:r>
              <a:rPr lang="en-US" dirty="0"/>
              <a:t>Click on “Submit Annual Report Package”</a:t>
            </a:r>
          </a:p>
        </p:txBody>
      </p:sp>
      <p:pic>
        <p:nvPicPr>
          <p:cNvPr id="6" name="Picture 5" descr="An arrow is pointed at Submit Annual Report Package" title="Submit Annual Report Package"/>
          <p:cNvPicPr>
            <a:picLocks noChangeAspect="1"/>
          </p:cNvPicPr>
          <p:nvPr/>
        </p:nvPicPr>
        <p:blipFill>
          <a:blip r:embed="rId3"/>
          <a:stretch>
            <a:fillRect/>
          </a:stretch>
        </p:blipFill>
        <p:spPr>
          <a:xfrm>
            <a:off x="125730" y="945555"/>
            <a:ext cx="8892540" cy="4137660"/>
          </a:xfrm>
          <a:prstGeom prst="rect">
            <a:avLst/>
          </a:prstGeom>
        </p:spPr>
      </p:pic>
    </p:spTree>
    <p:extLst>
      <p:ext uri="{BB962C8B-B14F-4D97-AF65-F5344CB8AC3E}">
        <p14:creationId xmlns:p14="http://schemas.microsoft.com/office/powerpoint/2010/main" val="10126161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884237"/>
            <a:ext cx="8229600" cy="822325"/>
          </a:xfrm>
        </p:spPr>
        <p:txBody>
          <a:bodyPr/>
          <a:lstStyle/>
          <a:p>
            <a:r>
              <a:rPr lang="en-US" dirty="0">
                <a:solidFill>
                  <a:srgbClr val="E9E0C9"/>
                </a:solidFill>
              </a:rPr>
              <a:t>Confirm Package Submission</a:t>
            </a:r>
          </a:p>
        </p:txBody>
      </p:sp>
      <p:sp>
        <p:nvSpPr>
          <p:cNvPr id="3" name="Content Placeholder 2"/>
          <p:cNvSpPr>
            <a:spLocks noGrp="1"/>
          </p:cNvSpPr>
          <p:nvPr>
            <p:ph idx="4294967295"/>
          </p:nvPr>
        </p:nvSpPr>
        <p:spPr>
          <a:xfrm>
            <a:off x="228600" y="3479997"/>
            <a:ext cx="8229600" cy="2655887"/>
          </a:xfrm>
        </p:spPr>
        <p:txBody>
          <a:bodyPr/>
          <a:lstStyle/>
          <a:p>
            <a:pPr marL="0" indent="0">
              <a:buNone/>
            </a:pPr>
            <a:r>
              <a:rPr lang="en-US" b="1" dirty="0">
                <a:solidFill>
                  <a:srgbClr val="FF0000"/>
                </a:solidFill>
              </a:rPr>
              <a:t>Step 3: </a:t>
            </a:r>
            <a:r>
              <a:rPr lang="en-US" dirty="0"/>
              <a:t>If all data is filled out and no issues are firing, you will be able to Confirm Report Package Submission, and click “Continue”</a:t>
            </a:r>
          </a:p>
        </p:txBody>
      </p:sp>
      <p:pic>
        <p:nvPicPr>
          <p:cNvPr id="2" name="Picture 1" descr="Confirm Package Submission Screen, with an arrow pointing at Continue" title="Confirm Submission"/>
          <p:cNvPicPr>
            <a:picLocks noChangeAspect="1"/>
          </p:cNvPicPr>
          <p:nvPr/>
        </p:nvPicPr>
        <p:blipFill>
          <a:blip r:embed="rId3"/>
          <a:stretch>
            <a:fillRect/>
          </a:stretch>
        </p:blipFill>
        <p:spPr>
          <a:xfrm>
            <a:off x="91440" y="1295400"/>
            <a:ext cx="8961120" cy="1783080"/>
          </a:xfrm>
          <a:prstGeom prst="rect">
            <a:avLst/>
          </a:prstGeom>
        </p:spPr>
      </p:pic>
    </p:spTree>
    <p:extLst>
      <p:ext uri="{BB962C8B-B14F-4D97-AF65-F5344CB8AC3E}">
        <p14:creationId xmlns:p14="http://schemas.microsoft.com/office/powerpoint/2010/main" val="3999335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E9E0C9"/>
                </a:solidFill>
              </a:rPr>
              <a:t>Aggregate Data Review</a:t>
            </a:r>
          </a:p>
        </p:txBody>
      </p:sp>
      <p:sp>
        <p:nvSpPr>
          <p:cNvPr id="3" name="Content Placeholder 2"/>
          <p:cNvSpPr>
            <a:spLocks noGrp="1"/>
          </p:cNvSpPr>
          <p:nvPr>
            <p:ph idx="4294967295"/>
          </p:nvPr>
        </p:nvSpPr>
        <p:spPr>
          <a:xfrm>
            <a:off x="152400" y="5300091"/>
            <a:ext cx="8229600" cy="860425"/>
          </a:xfrm>
        </p:spPr>
        <p:txBody>
          <a:bodyPr/>
          <a:lstStyle/>
          <a:p>
            <a:pPr marL="0" indent="0">
              <a:buNone/>
            </a:pPr>
            <a:r>
              <a:rPr lang="en-US" sz="2400" b="1" dirty="0">
                <a:solidFill>
                  <a:srgbClr val="FF0000"/>
                </a:solidFill>
              </a:rPr>
              <a:t>Step 4: </a:t>
            </a:r>
            <a:r>
              <a:rPr lang="en-US" sz="2400" dirty="0"/>
              <a:t>Review the data presented</a:t>
            </a:r>
          </a:p>
          <a:p>
            <a:pPr lvl="1">
              <a:buFont typeface="Wingdings" panose="05000000000000000000" pitchFamily="2" charset="2"/>
              <a:buChar char="Ø"/>
            </a:pPr>
            <a:r>
              <a:rPr lang="en-US" sz="1800" dirty="0"/>
              <a:t>At the bottom of this page, it will have a snapshot of your aggregate data reported.</a:t>
            </a:r>
          </a:p>
          <a:p>
            <a:pPr lvl="1">
              <a:buFont typeface="Wingdings" panose="05000000000000000000" pitchFamily="2" charset="2"/>
              <a:buChar char="Ø"/>
            </a:pPr>
            <a:r>
              <a:rPr lang="en-US" sz="1800" dirty="0"/>
              <a:t>Click “Submit”</a:t>
            </a:r>
          </a:p>
        </p:txBody>
      </p:sp>
      <p:pic>
        <p:nvPicPr>
          <p:cNvPr id="2" name="Picture 1" descr="Aggregate Data page, with an arrow pointed at Submit" title="Submission Page"/>
          <p:cNvPicPr>
            <a:picLocks noChangeAspect="1"/>
          </p:cNvPicPr>
          <p:nvPr/>
        </p:nvPicPr>
        <p:blipFill>
          <a:blip r:embed="rId3"/>
          <a:stretch>
            <a:fillRect/>
          </a:stretch>
        </p:blipFill>
        <p:spPr>
          <a:xfrm>
            <a:off x="445281" y="897445"/>
            <a:ext cx="8240554" cy="4402646"/>
          </a:xfrm>
          <a:prstGeom prst="rect">
            <a:avLst/>
          </a:prstGeom>
        </p:spPr>
      </p:pic>
    </p:spTree>
    <p:extLst>
      <p:ext uri="{BB962C8B-B14F-4D97-AF65-F5344CB8AC3E}">
        <p14:creationId xmlns:p14="http://schemas.microsoft.com/office/powerpoint/2010/main" val="2102499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08038"/>
            <a:ext cx="8229600" cy="822325"/>
          </a:xfrm>
        </p:spPr>
        <p:txBody>
          <a:bodyPr/>
          <a:lstStyle/>
          <a:p>
            <a:r>
              <a:rPr lang="en-US" dirty="0">
                <a:solidFill>
                  <a:srgbClr val="E9E0C9"/>
                </a:solidFill>
              </a:rPr>
              <a:t>Action Completed</a:t>
            </a:r>
          </a:p>
        </p:txBody>
      </p:sp>
      <p:sp>
        <p:nvSpPr>
          <p:cNvPr id="3" name="Content Placeholder 2"/>
          <p:cNvSpPr>
            <a:spLocks noGrp="1"/>
          </p:cNvSpPr>
          <p:nvPr>
            <p:ph idx="1"/>
          </p:nvPr>
        </p:nvSpPr>
        <p:spPr>
          <a:xfrm>
            <a:off x="457200" y="4038600"/>
            <a:ext cx="8229600" cy="2590800"/>
          </a:xfrm>
        </p:spPr>
        <p:txBody>
          <a:bodyPr/>
          <a:lstStyle/>
          <a:p>
            <a:pPr marL="0" indent="0">
              <a:buNone/>
            </a:pPr>
            <a:r>
              <a:rPr lang="en-US" sz="2400" dirty="0"/>
              <a:t>The top of the page will notate “Action Completed Successfully” </a:t>
            </a:r>
          </a:p>
          <a:p>
            <a:pPr lvl="1">
              <a:buFont typeface="Wingdings" panose="05000000000000000000" pitchFamily="2" charset="2"/>
              <a:buChar char="Ø"/>
            </a:pPr>
            <a:r>
              <a:rPr lang="en-US" sz="2200" dirty="0"/>
              <a:t>You may go to the State’s reporting package and verify that the package has been submitted, if the package’s status is “In Review” instead of “Working Data”</a:t>
            </a:r>
          </a:p>
        </p:txBody>
      </p:sp>
      <p:pic>
        <p:nvPicPr>
          <p:cNvPr id="2" name="Picture 1" descr="The words Action Completed Successfully is at the top of the screen after submitting the report package." title="Action Completed Successfully"/>
          <p:cNvPicPr>
            <a:picLocks noChangeAspect="1"/>
          </p:cNvPicPr>
          <p:nvPr/>
        </p:nvPicPr>
        <p:blipFill>
          <a:blip r:embed="rId3"/>
          <a:stretch>
            <a:fillRect/>
          </a:stretch>
        </p:blipFill>
        <p:spPr>
          <a:xfrm>
            <a:off x="428625" y="1295400"/>
            <a:ext cx="8286750" cy="2446020"/>
          </a:xfrm>
          <a:prstGeom prst="rect">
            <a:avLst/>
          </a:prstGeom>
        </p:spPr>
      </p:pic>
    </p:spTree>
    <p:extLst>
      <p:ext uri="{BB962C8B-B14F-4D97-AF65-F5344CB8AC3E}">
        <p14:creationId xmlns:p14="http://schemas.microsoft.com/office/powerpoint/2010/main" val="39808330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Process</a:t>
            </a:r>
          </a:p>
        </p:txBody>
      </p:sp>
      <p:sp>
        <p:nvSpPr>
          <p:cNvPr id="3" name="Content Placeholder 2"/>
          <p:cNvSpPr>
            <a:spLocks noGrp="1"/>
          </p:cNvSpPr>
          <p:nvPr>
            <p:ph idx="1"/>
          </p:nvPr>
        </p:nvSpPr>
        <p:spPr/>
        <p:txBody>
          <a:bodyPr/>
          <a:lstStyle/>
          <a:p>
            <a:pPr lvl="0"/>
            <a:r>
              <a:rPr lang="en-US" sz="2400" dirty="0"/>
              <a:t>Analysts validate for deviation from reporting requirements, missing data and data irregularities</a:t>
            </a:r>
          </a:p>
          <a:p>
            <a:pPr lvl="0"/>
            <a:r>
              <a:rPr lang="en-US" sz="2400" dirty="0">
                <a:sym typeface="Calibri"/>
              </a:rPr>
              <a:t>RY15 will follow the same validation process as RY14</a:t>
            </a:r>
          </a:p>
          <a:p>
            <a:pPr lvl="1"/>
            <a:r>
              <a:rPr lang="en-US" sz="2000" dirty="0">
                <a:sym typeface="Calibri"/>
              </a:rPr>
              <a:t>Excel file for validation</a:t>
            </a:r>
          </a:p>
          <a:p>
            <a:pPr lvl="1"/>
            <a:r>
              <a:rPr lang="en-US" sz="2000" dirty="0">
                <a:sym typeface="Calibri"/>
              </a:rPr>
              <a:t>Return Excel file and resubmit your report when you are done</a:t>
            </a:r>
          </a:p>
          <a:p>
            <a:pPr lvl="0"/>
            <a:r>
              <a:rPr lang="en-US" sz="2400" dirty="0">
                <a:sym typeface="Calibri"/>
              </a:rPr>
              <a:t>Take advantage of resources</a:t>
            </a:r>
          </a:p>
          <a:p>
            <a:pPr lvl="1"/>
            <a:r>
              <a:rPr lang="en-US" sz="2000" dirty="0">
                <a:sym typeface="Calibri"/>
              </a:rPr>
              <a:t>Pre-submission calls</a:t>
            </a:r>
          </a:p>
          <a:p>
            <a:pPr lvl="1"/>
            <a:r>
              <a:rPr lang="en-US" sz="2000" dirty="0">
                <a:sym typeface="Calibri"/>
              </a:rPr>
              <a:t>Checklist</a:t>
            </a:r>
          </a:p>
        </p:txBody>
      </p:sp>
    </p:spTree>
    <p:extLst>
      <p:ext uri="{BB962C8B-B14F-4D97-AF65-F5344CB8AC3E}">
        <p14:creationId xmlns:p14="http://schemas.microsoft.com/office/powerpoint/2010/main" val="41311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Allocation Example</a:t>
            </a:r>
          </a:p>
        </p:txBody>
      </p:sp>
      <p:sp>
        <p:nvSpPr>
          <p:cNvPr id="3" name="Content Placeholder 2"/>
          <p:cNvSpPr>
            <a:spLocks noGrp="1"/>
          </p:cNvSpPr>
          <p:nvPr>
            <p:ph idx="1"/>
          </p:nvPr>
        </p:nvSpPr>
        <p:spPr>
          <a:xfrm>
            <a:off x="457200" y="1981200"/>
            <a:ext cx="2895600" cy="3886200"/>
          </a:xfrm>
        </p:spPr>
        <p:txBody>
          <a:bodyPr/>
          <a:lstStyle/>
          <a:p>
            <a:pPr marL="0" indent="0">
              <a:buNone/>
            </a:pPr>
            <a:r>
              <a:rPr lang="en-US" sz="1800" dirty="0"/>
              <a:t>Subrecipient operates a Demand Response (DR) service and a fixed-route bus (MB) service</a:t>
            </a:r>
          </a:p>
          <a:p>
            <a:pPr marL="0" indent="0">
              <a:buNone/>
            </a:pPr>
            <a:endParaRPr lang="en-US" sz="1800" dirty="0"/>
          </a:p>
          <a:p>
            <a:pPr marL="0" indent="0">
              <a:buNone/>
            </a:pPr>
            <a:r>
              <a:rPr lang="en-US" sz="1800" dirty="0"/>
              <a:t>Collects Annual Vehicle Revenue Miles (VRM) for each mode separately. </a:t>
            </a:r>
          </a:p>
          <a:p>
            <a:pPr>
              <a:buFont typeface="Arial" panose="020B0604020202020204" pitchFamily="34" charset="0"/>
              <a:buChar char="•"/>
            </a:pPr>
            <a:r>
              <a:rPr lang="en-US" sz="1800" dirty="0"/>
              <a:t>Total Annual Operating Expenses:  $100,000 </a:t>
            </a:r>
          </a:p>
          <a:p>
            <a:pPr>
              <a:buFont typeface="Arial" panose="020B0604020202020204" pitchFamily="34" charset="0"/>
              <a:buChar char="•"/>
            </a:pPr>
            <a:r>
              <a:rPr lang="en-US" sz="1800" dirty="0"/>
              <a:t>DR: 200,000 VRM</a:t>
            </a:r>
          </a:p>
          <a:p>
            <a:pPr>
              <a:buFont typeface="Arial" panose="020B0604020202020204" pitchFamily="34" charset="0"/>
              <a:buChar char="•"/>
            </a:pPr>
            <a:r>
              <a:rPr lang="en-US" sz="1800" dirty="0"/>
              <a:t>MB: 300,000 VRM</a:t>
            </a:r>
          </a:p>
          <a:p>
            <a:endParaRPr lang="en-US" dirty="0"/>
          </a:p>
        </p:txBody>
      </p:sp>
      <mc:AlternateContent xmlns:mc="http://schemas.openxmlformats.org/markup-compatibility/2006" xmlns:a14="http://schemas.microsoft.com/office/drawing/2010/main">
        <mc:Choice Requires="a14">
          <p:sp>
            <p:nvSpPr>
              <p:cNvPr id="4" name="Content Placeholder 4"/>
              <p:cNvSpPr txBox="1">
                <a:spLocks/>
              </p:cNvSpPr>
              <p:nvPr/>
            </p:nvSpPr>
            <p:spPr bwMode="auto">
              <a:xfrm>
                <a:off x="3429000" y="2400300"/>
                <a:ext cx="559423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14:m>
                  <m:oMathPara xmlns:m="http://schemas.openxmlformats.org/officeDocument/2006/math">
                    <m:oMathParaPr>
                      <m:jc m:val="centerGroup"/>
                    </m:oMathParaPr>
                    <m:oMath xmlns:m="http://schemas.openxmlformats.org/officeDocument/2006/math">
                      <m:f>
                        <m:fPr>
                          <m:ctrlPr>
                            <a:rPr lang="en-US" sz="1800" i="1" kern="0" smtClean="0">
                              <a:latin typeface="Cambria Math" panose="02040503050406030204" pitchFamily="18" charset="0"/>
                              <a:ea typeface="Cambria Math"/>
                            </a:rPr>
                          </m:ctrlPr>
                        </m:fPr>
                        <m:num>
                          <m:r>
                            <a:rPr lang="en-US" sz="1800" b="0" i="1" kern="0" smtClean="0">
                              <a:latin typeface="Cambria Math"/>
                              <a:ea typeface="Cambria Math"/>
                            </a:rPr>
                            <m:t>200,000 </m:t>
                          </m:r>
                          <m:r>
                            <a:rPr lang="en-US" sz="1800" b="0" i="1" kern="0" smtClean="0">
                              <a:latin typeface="Cambria Math"/>
                              <a:ea typeface="Cambria Math"/>
                            </a:rPr>
                            <m:t>𝐷𝑅</m:t>
                          </m:r>
                          <m:r>
                            <a:rPr lang="en-US" sz="1800" b="0" i="1" kern="0" smtClean="0">
                              <a:latin typeface="Cambria Math"/>
                              <a:ea typeface="Cambria Math"/>
                            </a:rPr>
                            <m:t> </m:t>
                          </m:r>
                          <m:r>
                            <a:rPr lang="en-US" sz="1800" b="0" i="1" kern="0" smtClean="0">
                              <a:latin typeface="Cambria Math"/>
                              <a:ea typeface="Cambria Math"/>
                            </a:rPr>
                            <m:t>𝑚𝑖𝑙𝑒𝑠</m:t>
                          </m:r>
                        </m:num>
                        <m:den>
                          <m:r>
                            <a:rPr lang="en-US" sz="1800" b="0" i="1" kern="0" smtClean="0">
                              <a:latin typeface="Cambria Math"/>
                              <a:ea typeface="Cambria Math"/>
                            </a:rPr>
                            <m:t>500,000 </m:t>
                          </m:r>
                          <m:r>
                            <a:rPr lang="en-US" sz="1800" b="0" i="1" kern="0" smtClean="0">
                              <a:latin typeface="Cambria Math"/>
                              <a:ea typeface="Cambria Math"/>
                            </a:rPr>
                            <m:t>𝑡𝑜𝑡𝑎𝑙</m:t>
                          </m:r>
                          <m:r>
                            <a:rPr lang="en-US" sz="1800" b="0" i="1" kern="0" smtClean="0">
                              <a:latin typeface="Cambria Math"/>
                              <a:ea typeface="Cambria Math"/>
                            </a:rPr>
                            <m:t> </m:t>
                          </m:r>
                          <m:r>
                            <a:rPr lang="en-US" sz="1800" b="0" i="1" kern="0" smtClean="0">
                              <a:latin typeface="Cambria Math"/>
                              <a:ea typeface="Cambria Math"/>
                            </a:rPr>
                            <m:t>𝑚𝑖𝑙𝑒𝑠</m:t>
                          </m:r>
                        </m:den>
                      </m:f>
                      <m:r>
                        <a:rPr lang="en-US" sz="1800" b="0" i="1" kern="0" smtClean="0">
                          <a:latin typeface="Cambria Math"/>
                          <a:ea typeface="Cambria Math"/>
                        </a:rPr>
                        <m:t>=</m:t>
                      </m:r>
                      <m:f>
                        <m:fPr>
                          <m:ctrlPr>
                            <a:rPr lang="en-US" sz="1800" i="1" kern="0" smtClean="0">
                              <a:latin typeface="Cambria Math" panose="02040503050406030204" pitchFamily="18" charset="0"/>
                              <a:ea typeface="Cambria Math"/>
                            </a:rPr>
                          </m:ctrlPr>
                        </m:fPr>
                        <m:num>
                          <m:r>
                            <a:rPr lang="en-US" sz="1800" b="0" i="1" kern="0" smtClean="0">
                              <a:latin typeface="Cambria Math"/>
                              <a:ea typeface="Cambria Math"/>
                            </a:rPr>
                            <m:t>𝐷𝑅</m:t>
                          </m:r>
                          <m:r>
                            <a:rPr lang="en-US" sz="1800" b="0" i="1" kern="0" smtClean="0">
                              <a:latin typeface="Cambria Math"/>
                              <a:ea typeface="Cambria Math"/>
                            </a:rPr>
                            <m:t> </m:t>
                          </m:r>
                          <m:r>
                            <a:rPr lang="en-US" sz="1800" b="0" i="1" kern="0" smtClean="0">
                              <a:latin typeface="Cambria Math"/>
                              <a:ea typeface="Cambria Math"/>
                            </a:rPr>
                            <m:t>𝑜𝑝𝑒𝑟𝑎𝑡𝑖𝑛𝑔</m:t>
                          </m:r>
                          <m:r>
                            <a:rPr lang="en-US" sz="1800" b="0" i="1" kern="0" smtClean="0">
                              <a:latin typeface="Cambria Math"/>
                              <a:ea typeface="Cambria Math"/>
                            </a:rPr>
                            <m:t> </m:t>
                          </m:r>
                          <m:r>
                            <a:rPr lang="en-US" sz="1800" b="0" i="1" kern="0" smtClean="0">
                              <a:latin typeface="Cambria Math"/>
                              <a:ea typeface="Cambria Math"/>
                            </a:rPr>
                            <m:t>𝑐𝑜𝑠𝑡</m:t>
                          </m:r>
                        </m:num>
                        <m:den>
                          <m:r>
                            <a:rPr lang="en-US" sz="1800" b="0" i="1" kern="0" smtClean="0">
                              <a:latin typeface="Cambria Math"/>
                              <a:ea typeface="Cambria Math"/>
                            </a:rPr>
                            <m:t>$100,000 </m:t>
                          </m:r>
                          <m:r>
                            <a:rPr lang="en-US" sz="1800" b="0" i="1" kern="0" smtClean="0">
                              <a:latin typeface="Cambria Math"/>
                              <a:ea typeface="Cambria Math"/>
                            </a:rPr>
                            <m:t>𝑗𝑜𝑖𝑛𝑡</m:t>
                          </m:r>
                          <m:r>
                            <a:rPr lang="en-US" sz="1800" b="0" i="1" kern="0" smtClean="0">
                              <a:latin typeface="Cambria Math"/>
                              <a:ea typeface="Cambria Math"/>
                            </a:rPr>
                            <m:t> </m:t>
                          </m:r>
                          <m:r>
                            <a:rPr lang="en-US" sz="1800" b="0" i="1" kern="0" smtClean="0">
                              <a:latin typeface="Cambria Math"/>
                              <a:ea typeface="Cambria Math"/>
                            </a:rPr>
                            <m:t>𝑜𝑝𝑒𝑟𝑎𝑡𝑖𝑛𝑔</m:t>
                          </m:r>
                          <m:r>
                            <a:rPr lang="en-US" sz="1800" b="0" i="1" kern="0" smtClean="0">
                              <a:latin typeface="Cambria Math"/>
                              <a:ea typeface="Cambria Math"/>
                            </a:rPr>
                            <m:t> </m:t>
                          </m:r>
                          <m:r>
                            <a:rPr lang="en-US" sz="1800" b="0" i="1" kern="0" smtClean="0">
                              <a:latin typeface="Cambria Math"/>
                              <a:ea typeface="Cambria Math"/>
                            </a:rPr>
                            <m:t>𝑐𝑜𝑠𝑡</m:t>
                          </m:r>
                        </m:den>
                      </m:f>
                    </m:oMath>
                  </m:oMathPara>
                </a14:m>
                <a:endParaRPr lang="en-US" sz="1800" i="1" kern="0" dirty="0"/>
              </a:p>
              <a:p>
                <a:pPr marL="0" indent="0">
                  <a:buFontTx/>
                  <a:buNone/>
                </a:pPr>
                <a:endParaRPr lang="en-US" sz="1800" i="1" kern="0" dirty="0"/>
              </a:p>
              <a:p>
                <a:pPr marL="0" indent="0">
                  <a:buFontTx/>
                  <a:buNone/>
                </a:pPr>
                <a:endParaRPr lang="en-US" sz="1800" i="1" kern="0" dirty="0"/>
              </a:p>
              <a:p>
                <a:pPr marL="0" lvl="2" indent="0">
                  <a:buSzTx/>
                  <a:buFontTx/>
                  <a:buNone/>
                </a:pPr>
                <a14:m>
                  <m:oMathPara xmlns:m="http://schemas.openxmlformats.org/officeDocument/2006/math">
                    <m:oMathParaPr>
                      <m:jc m:val="centerGroup"/>
                    </m:oMathParaPr>
                    <m:oMath xmlns:m="http://schemas.openxmlformats.org/officeDocument/2006/math">
                      <m:f>
                        <m:fPr>
                          <m:ctrlPr>
                            <a:rPr lang="en-US" sz="1800" i="1" kern="0">
                              <a:latin typeface="Cambria Math" panose="02040503050406030204" pitchFamily="18" charset="0"/>
                              <a:ea typeface="Cambria Math"/>
                            </a:rPr>
                          </m:ctrlPr>
                        </m:fPr>
                        <m:num>
                          <m:r>
                            <a:rPr lang="en-US" sz="1800" b="0" i="1" kern="0">
                              <a:latin typeface="Cambria Math"/>
                              <a:ea typeface="Cambria Math"/>
                            </a:rPr>
                            <m:t>200,000 </m:t>
                          </m:r>
                        </m:num>
                        <m:den>
                          <m:r>
                            <a:rPr lang="en-US" sz="1800" b="0" i="1" kern="0">
                              <a:latin typeface="Cambria Math"/>
                              <a:ea typeface="Cambria Math"/>
                            </a:rPr>
                            <m:t>500,000 </m:t>
                          </m:r>
                        </m:den>
                      </m:f>
                      <m:r>
                        <a:rPr lang="en-US" sz="1800" b="0" i="1" kern="0" smtClean="0">
                          <a:latin typeface="Cambria Math"/>
                          <a:ea typeface="Cambria Math"/>
                        </a:rPr>
                        <m:t>×$100,000</m:t>
                      </m:r>
                      <m:r>
                        <a:rPr lang="en-US" sz="1800" b="0" i="1" kern="0">
                          <a:latin typeface="Cambria Math"/>
                          <a:ea typeface="Cambria Math"/>
                        </a:rPr>
                        <m:t>=</m:t>
                      </m:r>
                      <m:r>
                        <a:rPr lang="en-US" sz="1800" b="0" i="1" kern="0" smtClean="0">
                          <a:latin typeface="Cambria Math"/>
                          <a:ea typeface="Cambria Math"/>
                        </a:rPr>
                        <m:t>𝐷𝑅</m:t>
                      </m:r>
                      <m:r>
                        <a:rPr lang="en-US" sz="1800" b="0" i="1" kern="0" smtClean="0">
                          <a:latin typeface="Cambria Math"/>
                          <a:ea typeface="Cambria Math"/>
                        </a:rPr>
                        <m:t> </m:t>
                      </m:r>
                      <m:r>
                        <a:rPr lang="en-US" sz="1800" b="0" i="1" kern="0" smtClean="0">
                          <a:latin typeface="Cambria Math"/>
                          <a:ea typeface="Cambria Math"/>
                        </a:rPr>
                        <m:t>𝑜𝑝𝑒𝑟𝑎𝑡𝑖𝑛𝑔</m:t>
                      </m:r>
                      <m:r>
                        <a:rPr lang="en-US" sz="1800" b="0" i="1" kern="0" smtClean="0">
                          <a:latin typeface="Cambria Math"/>
                          <a:ea typeface="Cambria Math"/>
                        </a:rPr>
                        <m:t> </m:t>
                      </m:r>
                      <m:r>
                        <a:rPr lang="en-US" sz="1800" b="0" i="1" kern="0" smtClean="0">
                          <a:latin typeface="Cambria Math"/>
                          <a:ea typeface="Cambria Math"/>
                        </a:rPr>
                        <m:t>𝑐𝑜𝑠𝑡</m:t>
                      </m:r>
                    </m:oMath>
                  </m:oMathPara>
                </a14:m>
                <a:endParaRPr lang="en-US" sz="1800" i="1" kern="0" dirty="0">
                  <a:ea typeface="Cambria Math"/>
                </a:endParaRPr>
              </a:p>
              <a:p>
                <a:pPr marL="0" lvl="2" indent="0">
                  <a:buSzTx/>
                  <a:buFontTx/>
                  <a:buNone/>
                </a:pPr>
                <a:endParaRPr lang="en-US" sz="1800" i="1" kern="0" dirty="0">
                  <a:ea typeface="Cambria Math"/>
                </a:endParaRPr>
              </a:p>
              <a:p>
                <a:pPr marL="0" lvl="2" indent="0">
                  <a:buSzTx/>
                  <a:buNone/>
                </a:pPr>
                <a:endParaRPr lang="en-US" sz="1800" b="1" i="1" dirty="0">
                  <a:ea typeface="Cambria Math"/>
                </a:endParaRPr>
              </a:p>
              <a:p>
                <a:pPr marL="0" lvl="2" indent="0">
                  <a:buSzTx/>
                  <a:buNone/>
                </a:pPr>
                <a14:m>
                  <m:oMathPara xmlns:m="http://schemas.openxmlformats.org/officeDocument/2006/math">
                    <m:oMathParaPr>
                      <m:jc m:val="centerGroup"/>
                    </m:oMathParaPr>
                    <m:oMath xmlns:m="http://schemas.openxmlformats.org/officeDocument/2006/math">
                      <m:r>
                        <a:rPr lang="en-US" sz="1800" b="1" i="1">
                          <a:latin typeface="Cambria Math"/>
                          <a:ea typeface="Cambria Math"/>
                        </a:rPr>
                        <m:t>$</m:t>
                      </m:r>
                      <m:r>
                        <a:rPr lang="en-US" sz="1800" b="1" i="1">
                          <a:latin typeface="Cambria Math"/>
                          <a:ea typeface="Cambria Math"/>
                        </a:rPr>
                        <m:t>𝟒𝟎</m:t>
                      </m:r>
                      <m:r>
                        <a:rPr lang="en-US" sz="1800" b="1" i="1">
                          <a:latin typeface="Cambria Math"/>
                          <a:ea typeface="Cambria Math"/>
                        </a:rPr>
                        <m:t>,</m:t>
                      </m:r>
                      <m:r>
                        <a:rPr lang="en-US" sz="1800" b="1" i="1">
                          <a:latin typeface="Cambria Math"/>
                          <a:ea typeface="Cambria Math"/>
                        </a:rPr>
                        <m:t>𝟎𝟎𝟎</m:t>
                      </m:r>
                      <m:r>
                        <a:rPr lang="en-US" sz="1800" b="1" i="1">
                          <a:latin typeface="Cambria Math"/>
                          <a:ea typeface="Cambria Math"/>
                        </a:rPr>
                        <m:t>=</m:t>
                      </m:r>
                      <m:r>
                        <a:rPr lang="en-US" sz="1800" b="1" i="1">
                          <a:latin typeface="Cambria Math"/>
                          <a:ea typeface="Cambria Math"/>
                        </a:rPr>
                        <m:t>𝑫𝑹</m:t>
                      </m:r>
                      <m:r>
                        <a:rPr lang="en-US" sz="1800" b="1" i="1">
                          <a:latin typeface="Cambria Math"/>
                          <a:ea typeface="Cambria Math"/>
                        </a:rPr>
                        <m:t> </m:t>
                      </m:r>
                      <m:r>
                        <a:rPr lang="en-US" sz="1800" b="1" i="1">
                          <a:latin typeface="Cambria Math"/>
                          <a:ea typeface="Cambria Math"/>
                        </a:rPr>
                        <m:t>𝒐𝒑𝒆𝒓𝒂𝒕𝒊𝒏𝒈</m:t>
                      </m:r>
                      <m:r>
                        <a:rPr lang="en-US" sz="1800" b="1" i="1">
                          <a:latin typeface="Cambria Math"/>
                          <a:ea typeface="Cambria Math"/>
                        </a:rPr>
                        <m:t> </m:t>
                      </m:r>
                      <m:r>
                        <a:rPr lang="en-US" sz="1800" b="1" i="1">
                          <a:latin typeface="Cambria Math"/>
                          <a:ea typeface="Cambria Math"/>
                        </a:rPr>
                        <m:t>𝒄𝒐𝒔𝒕</m:t>
                      </m:r>
                    </m:oMath>
                  </m:oMathPara>
                </a14:m>
                <a:endParaRPr lang="en-US" sz="1800" b="1" i="1" dirty="0">
                  <a:ea typeface="Cambria Math"/>
                </a:endParaRPr>
              </a:p>
              <a:p>
                <a:pPr marL="0" lvl="2" indent="0">
                  <a:buSzTx/>
                  <a:buNone/>
                </a:pPr>
                <a14:m>
                  <m:oMathPara xmlns:m="http://schemas.openxmlformats.org/officeDocument/2006/math">
                    <m:oMathParaPr>
                      <m:jc m:val="centerGroup"/>
                    </m:oMathParaPr>
                    <m:oMath xmlns:m="http://schemas.openxmlformats.org/officeDocument/2006/math">
                      <m:r>
                        <a:rPr lang="en-US" sz="1800" b="1" i="1">
                          <a:latin typeface="Cambria Math"/>
                          <a:ea typeface="Cambria Math"/>
                        </a:rPr>
                        <m:t>$</m:t>
                      </m:r>
                      <m:r>
                        <a:rPr lang="en-US" sz="1800" b="1" i="1">
                          <a:latin typeface="Cambria Math"/>
                          <a:ea typeface="Cambria Math"/>
                        </a:rPr>
                        <m:t>𝟔𝟎</m:t>
                      </m:r>
                      <m:r>
                        <a:rPr lang="en-US" sz="1800" b="1" i="1">
                          <a:latin typeface="Cambria Math"/>
                          <a:ea typeface="Cambria Math"/>
                        </a:rPr>
                        <m:t>,</m:t>
                      </m:r>
                      <m:r>
                        <a:rPr lang="en-US" sz="1800" b="1" i="1">
                          <a:latin typeface="Cambria Math"/>
                          <a:ea typeface="Cambria Math"/>
                        </a:rPr>
                        <m:t>𝟎𝟎𝟎</m:t>
                      </m:r>
                      <m:r>
                        <a:rPr lang="en-US" sz="1800" b="1" i="1">
                          <a:latin typeface="Cambria Math"/>
                          <a:ea typeface="Cambria Math"/>
                        </a:rPr>
                        <m:t>=</m:t>
                      </m:r>
                      <m:r>
                        <a:rPr lang="en-US" sz="1800" b="1" i="1">
                          <a:latin typeface="Cambria Math"/>
                          <a:ea typeface="Cambria Math"/>
                        </a:rPr>
                        <m:t>𝑴𝑩</m:t>
                      </m:r>
                      <m:r>
                        <a:rPr lang="en-US" sz="1800" b="1" i="1">
                          <a:latin typeface="Cambria Math"/>
                          <a:ea typeface="Cambria Math"/>
                        </a:rPr>
                        <m:t> </m:t>
                      </m:r>
                      <m:r>
                        <a:rPr lang="en-US" sz="1800" b="1" i="1">
                          <a:latin typeface="Cambria Math"/>
                          <a:ea typeface="Cambria Math"/>
                        </a:rPr>
                        <m:t>𝒐𝒑𝒆𝒓𝒂𝒕𝒊𝒏𝒈</m:t>
                      </m:r>
                      <m:r>
                        <a:rPr lang="en-US" sz="1800" b="1" i="1">
                          <a:latin typeface="Cambria Math"/>
                          <a:ea typeface="Cambria Math"/>
                        </a:rPr>
                        <m:t> </m:t>
                      </m:r>
                      <m:r>
                        <a:rPr lang="en-US" sz="1800" b="1" i="1">
                          <a:latin typeface="Cambria Math"/>
                          <a:ea typeface="Cambria Math"/>
                        </a:rPr>
                        <m:t>𝒄𝒐𝒔𝒕</m:t>
                      </m:r>
                    </m:oMath>
                  </m:oMathPara>
                </a14:m>
                <a:endParaRPr lang="en-US" sz="1800" b="1" i="1" dirty="0">
                  <a:ea typeface="Cambria Math"/>
                </a:endParaRPr>
              </a:p>
              <a:p>
                <a:pPr marL="0" lvl="2" indent="0">
                  <a:buSzTx/>
                  <a:buFontTx/>
                  <a:buNone/>
                </a:pPr>
                <a:endParaRPr lang="en-US" sz="1800" i="1" kern="0" dirty="0">
                  <a:latin typeface="Cambria Math"/>
                  <a:ea typeface="Cambria Math"/>
                </a:endParaRPr>
              </a:p>
            </p:txBody>
          </p:sp>
        </mc:Choice>
        <mc:Fallback xmlns="">
          <p:sp>
            <p:nvSpPr>
              <p:cNvPr id="4" name="Content Placeholder 4"/>
              <p:cNvSpPr txBox="1">
                <a:spLocks noRot="1" noChangeAspect="1" noMove="1" noResize="1" noEditPoints="1" noAdjustHandles="1" noChangeArrowheads="1" noChangeShapeType="1" noTextEdit="1"/>
              </p:cNvSpPr>
              <p:nvPr/>
            </p:nvSpPr>
            <p:spPr bwMode="auto">
              <a:xfrm>
                <a:off x="3429000" y="2400300"/>
                <a:ext cx="5594230" cy="3429000"/>
              </a:xfrm>
              <a:prstGeom prst="rect">
                <a:avLst/>
              </a:prstGeom>
              <a:blipFill rotWithShape="0">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7" name="Straight Arrow Connector 6" descr="Arrow pointing to Total Cost Breakdown" title="Arrow "/>
          <p:cNvCxnSpPr/>
          <p:nvPr/>
        </p:nvCxnSpPr>
        <p:spPr>
          <a:xfrm>
            <a:off x="6234742" y="4495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descr="Arrow pointing to allocation division" title="Arrow"/>
          <p:cNvCxnSpPr/>
          <p:nvPr/>
        </p:nvCxnSpPr>
        <p:spPr>
          <a:xfrm>
            <a:off x="6226115" y="3352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628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Reports </a:t>
            </a:r>
          </a:p>
        </p:txBody>
      </p:sp>
      <p:grpSp>
        <p:nvGrpSpPr>
          <p:cNvPr id="4" name="Group 3" descr="A flow chart which depicts how a report goes through the validation process." title="Reviewing Reports"/>
          <p:cNvGrpSpPr/>
          <p:nvPr/>
        </p:nvGrpSpPr>
        <p:grpSpPr>
          <a:xfrm>
            <a:off x="620406" y="1905000"/>
            <a:ext cx="7903187" cy="4204192"/>
            <a:chOff x="1064601" y="2506486"/>
            <a:chExt cx="7903187" cy="4204192"/>
          </a:xfrm>
        </p:grpSpPr>
        <p:sp>
          <p:nvSpPr>
            <p:cNvPr id="5" name="Rectangle 4"/>
            <p:cNvSpPr>
              <a:spLocks noChangeArrowheads="1"/>
            </p:cNvSpPr>
            <p:nvPr/>
          </p:nvSpPr>
          <p:spPr bwMode="auto">
            <a:xfrm>
              <a:off x="1125902" y="2506486"/>
              <a:ext cx="5122498" cy="822960"/>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Data Entry and Revision</a:t>
              </a:r>
            </a:p>
            <a:p>
              <a:pPr marL="401638" lvl="3" indent="-285750" algn="dist">
                <a:buFont typeface="Arial" panose="020B0604020202020204" pitchFamily="34" charset="0"/>
                <a:buChar char="•"/>
              </a:pPr>
              <a:r>
                <a:rPr lang="en-US" sz="2400" dirty="0"/>
                <a:t>Data issues</a:t>
              </a:r>
              <a:r>
                <a:rPr lang="en-US" sz="2400" dirty="0">
                  <a:latin typeface="+mn-lt"/>
                </a:rPr>
                <a:t> explained or corrected</a:t>
              </a:r>
            </a:p>
          </p:txBody>
        </p:sp>
        <p:sp>
          <p:nvSpPr>
            <p:cNvPr id="6" name="Rectangle 7"/>
            <p:cNvSpPr>
              <a:spLocks noChangeArrowheads="1"/>
            </p:cNvSpPr>
            <p:nvPr/>
          </p:nvSpPr>
          <p:spPr bwMode="auto">
            <a:xfrm>
              <a:off x="1064601" y="5439704"/>
              <a:ext cx="3204798" cy="928084"/>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Clean Closeout</a:t>
              </a:r>
            </a:p>
            <a:p>
              <a:pPr marL="401638" lvl="3" indent="-285750" algn="dist">
                <a:buFont typeface="Arial" panose="020B0604020202020204" pitchFamily="34" charset="0"/>
                <a:buChar char="•"/>
              </a:pPr>
              <a:r>
                <a:rPr lang="en-US" sz="2400" dirty="0">
                  <a:latin typeface="+mn-lt"/>
                </a:rPr>
                <a:t>All issues resolved</a:t>
              </a:r>
            </a:p>
          </p:txBody>
        </p:sp>
        <p:cxnSp>
          <p:nvCxnSpPr>
            <p:cNvPr id="7" name="AutoShape 10"/>
            <p:cNvCxnSpPr>
              <a:cxnSpLocks noChangeShapeType="1"/>
              <a:stCxn id="13" idx="2"/>
              <a:endCxn id="6" idx="0"/>
            </p:cNvCxnSpPr>
            <p:nvPr/>
          </p:nvCxnSpPr>
          <p:spPr bwMode="auto">
            <a:xfrm flipH="1">
              <a:off x="2667000" y="4836151"/>
              <a:ext cx="246245" cy="603553"/>
            </a:xfrm>
            <a:prstGeom prst="straightConnector1">
              <a:avLst/>
            </a:prstGeom>
            <a:noFill/>
            <a:ln w="38100">
              <a:solidFill>
                <a:schemeClr val="tx1"/>
              </a:solidFill>
              <a:round/>
              <a:headEnd/>
              <a:tailEnd type="triangle" w="med" len="med"/>
            </a:ln>
          </p:spPr>
        </p:cxnSp>
        <p:cxnSp>
          <p:nvCxnSpPr>
            <p:cNvPr id="10" name="Straight Arrow Connector 7"/>
            <p:cNvCxnSpPr>
              <a:stCxn id="5" idx="1"/>
              <a:endCxn id="13" idx="1"/>
            </p:cNvCxnSpPr>
            <p:nvPr/>
          </p:nvCxnSpPr>
          <p:spPr>
            <a:xfrm rot="10800000" flipV="1">
              <a:off x="1125902" y="2917966"/>
              <a:ext cx="12700" cy="1417634"/>
            </a:xfrm>
            <a:prstGeom prst="curvedConnector3">
              <a:avLst>
                <a:gd name="adj1" fmla="val 1800000"/>
              </a:avLst>
            </a:prstGeom>
            <a:ln w="381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7"/>
            <p:cNvSpPr>
              <a:spLocks noChangeArrowheads="1"/>
            </p:cNvSpPr>
            <p:nvPr/>
          </p:nvSpPr>
          <p:spPr bwMode="auto">
            <a:xfrm>
              <a:off x="4700588" y="5421406"/>
              <a:ext cx="4267200" cy="1289272"/>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Closeout with Issues</a:t>
              </a:r>
            </a:p>
            <a:p>
              <a:pPr marL="401638" lvl="3" indent="-285750" algn="dist">
                <a:buFont typeface="Arial" panose="020B0604020202020204" pitchFamily="34" charset="0"/>
                <a:buChar char="•"/>
              </a:pPr>
              <a:r>
                <a:rPr lang="en-US" sz="2400" dirty="0">
                  <a:latin typeface="+mn-lt"/>
                </a:rPr>
                <a:t>Some issues not resolved, </a:t>
              </a:r>
              <a:br>
                <a:rPr lang="en-US" sz="2400" dirty="0">
                  <a:latin typeface="+mn-lt"/>
                </a:rPr>
              </a:br>
              <a:r>
                <a:rPr lang="en-US" sz="2400" dirty="0">
                  <a:latin typeface="+mn-lt"/>
                </a:rPr>
                <a:t>cited in closeout letter</a:t>
              </a:r>
            </a:p>
          </p:txBody>
        </p:sp>
        <p:cxnSp>
          <p:nvCxnSpPr>
            <p:cNvPr id="12" name="AutoShape 10"/>
            <p:cNvCxnSpPr>
              <a:cxnSpLocks noChangeShapeType="1"/>
              <a:stCxn id="13" idx="2"/>
              <a:endCxn id="11" idx="0"/>
            </p:cNvCxnSpPr>
            <p:nvPr/>
          </p:nvCxnSpPr>
          <p:spPr bwMode="auto">
            <a:xfrm>
              <a:off x="2913245" y="4836151"/>
              <a:ext cx="3920943" cy="585255"/>
            </a:xfrm>
            <a:prstGeom prst="straightConnector1">
              <a:avLst/>
            </a:prstGeom>
            <a:noFill/>
            <a:ln w="38100">
              <a:solidFill>
                <a:schemeClr val="tx1"/>
              </a:solidFill>
              <a:round/>
              <a:headEnd/>
              <a:tailEnd type="triangle" w="med" len="med"/>
            </a:ln>
          </p:spPr>
        </p:cxnSp>
        <p:sp>
          <p:nvSpPr>
            <p:cNvPr id="13" name="Rectangle 6"/>
            <p:cNvSpPr>
              <a:spLocks noChangeArrowheads="1"/>
            </p:cNvSpPr>
            <p:nvPr/>
          </p:nvSpPr>
          <p:spPr bwMode="auto">
            <a:xfrm>
              <a:off x="1125902" y="3835049"/>
              <a:ext cx="3574686" cy="1001102"/>
            </a:xfrm>
            <a:prstGeom prst="rect">
              <a:avLst/>
            </a:prstGeom>
            <a:solidFill>
              <a:schemeClr val="bg1"/>
            </a:solidFill>
            <a:ln w="9525" algn="ctr">
              <a:solidFill>
                <a:schemeClr val="tx1"/>
              </a:solidFill>
              <a:miter lim="800000"/>
              <a:headEnd/>
              <a:tailEnd/>
            </a:ln>
          </p:spPr>
          <p:txBody>
            <a:bodyPr wrap="none" anchor="t"/>
            <a:lstStyle/>
            <a:p>
              <a:pPr algn="dist"/>
              <a:r>
                <a:rPr lang="en-US" sz="2600" b="1" dirty="0">
                  <a:latin typeface="+mn-lt"/>
                  <a:cs typeface="Tahoma" pitchFamily="34" charset="0"/>
                </a:rPr>
                <a:t>NTD Review</a:t>
              </a:r>
            </a:p>
            <a:p>
              <a:pPr marL="401638" lvl="3" indent="-285750" algn="dist">
                <a:buFont typeface="Arial" panose="020B0604020202020204" pitchFamily="34" charset="0"/>
                <a:buChar char="•"/>
              </a:pPr>
              <a:r>
                <a:rPr lang="en-US" sz="2400" dirty="0">
                  <a:latin typeface="+mn-lt"/>
                </a:rPr>
                <a:t>Issues identified</a:t>
              </a:r>
              <a:endParaRPr lang="en-US" sz="2400" dirty="0">
                <a:latin typeface="+mn-lt"/>
                <a:cs typeface="Tahoma" pitchFamily="34" charset="0"/>
              </a:endParaRPr>
            </a:p>
          </p:txBody>
        </p:sp>
      </p:grpSp>
    </p:spTree>
    <p:extLst>
      <p:ext uri="{BB962C8B-B14F-4D97-AF65-F5344CB8AC3E}">
        <p14:creationId xmlns:p14="http://schemas.microsoft.com/office/powerpoint/2010/main" val="1083634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Resolving Issues</a:t>
            </a:r>
          </a:p>
        </p:txBody>
      </p:sp>
      <p:sp>
        <p:nvSpPr>
          <p:cNvPr id="3" name="Content Placeholder 2"/>
          <p:cNvSpPr>
            <a:spLocks noGrp="1"/>
          </p:cNvSpPr>
          <p:nvPr>
            <p:ph idx="1"/>
          </p:nvPr>
        </p:nvSpPr>
        <p:spPr/>
        <p:txBody>
          <a:bodyPr/>
          <a:lstStyle/>
          <a:p>
            <a:pPr marL="0" indent="0">
              <a:buNone/>
            </a:pPr>
            <a:r>
              <a:rPr lang="en-US" dirty="0"/>
              <a:t>Provide a solid and detailed explanation</a:t>
            </a:r>
          </a:p>
          <a:p>
            <a:pPr marL="0" indent="0">
              <a:buNone/>
            </a:pPr>
            <a:endParaRPr lang="en-US" dirty="0"/>
          </a:p>
          <a:p>
            <a:pPr marL="0" indent="0">
              <a:buNone/>
            </a:pPr>
            <a:r>
              <a:rPr lang="en-US" u="sng" dirty="0"/>
              <a:t>Stating that a data point “is correct” is not an acceptable response to an issue</a:t>
            </a:r>
          </a:p>
          <a:p>
            <a:pPr marL="0" indent="0">
              <a:buNone/>
            </a:pPr>
            <a:endParaRPr lang="en-US" dirty="0"/>
          </a:p>
          <a:p>
            <a:pPr marL="0" indent="0">
              <a:buNone/>
            </a:pPr>
            <a:r>
              <a:rPr lang="en-US" dirty="0"/>
              <a:t>If you find that last year’s data is wrong:</a:t>
            </a:r>
          </a:p>
          <a:p>
            <a:pPr lvl="1"/>
            <a:r>
              <a:rPr lang="en-US" dirty="0"/>
              <a:t>Show what incorrect value should have been </a:t>
            </a:r>
          </a:p>
          <a:p>
            <a:pPr lvl="1"/>
            <a:r>
              <a:rPr lang="en-US" dirty="0"/>
              <a:t>Explain why this year’s data is correct</a:t>
            </a:r>
          </a:p>
          <a:p>
            <a:pPr marL="0" indent="0">
              <a:buNone/>
            </a:pPr>
            <a:endParaRPr lang="en-US" dirty="0"/>
          </a:p>
        </p:txBody>
      </p:sp>
    </p:spTree>
    <p:extLst>
      <p:ext uri="{BB962C8B-B14F-4D97-AF65-F5344CB8AC3E}">
        <p14:creationId xmlns:p14="http://schemas.microsoft.com/office/powerpoint/2010/main" val="24836445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Calibri"/>
              </a:rPr>
              <a:t>Agency Checklists</a:t>
            </a:r>
            <a:endParaRPr lang="en-US" dirty="0"/>
          </a:p>
        </p:txBody>
      </p:sp>
      <p:sp>
        <p:nvSpPr>
          <p:cNvPr id="3" name="Content Placeholder 2"/>
          <p:cNvSpPr>
            <a:spLocks noGrp="1"/>
          </p:cNvSpPr>
          <p:nvPr>
            <p:ph idx="1"/>
          </p:nvPr>
        </p:nvSpPr>
        <p:spPr>
          <a:xfrm>
            <a:off x="457200" y="2286000"/>
            <a:ext cx="3429000" cy="4259263"/>
          </a:xfrm>
        </p:spPr>
        <p:txBody>
          <a:bodyPr/>
          <a:lstStyle/>
          <a:p>
            <a:pPr lvl="0"/>
            <a:r>
              <a:rPr lang="en-US" dirty="0">
                <a:sym typeface="Calibri"/>
              </a:rPr>
              <a:t>Resolve common reporting errors</a:t>
            </a:r>
          </a:p>
          <a:p>
            <a:pPr lvl="1"/>
            <a:r>
              <a:rPr lang="en-US" dirty="0">
                <a:sym typeface="Calibri"/>
              </a:rPr>
              <a:t>Matching values</a:t>
            </a:r>
          </a:p>
          <a:p>
            <a:pPr lvl="1"/>
            <a:r>
              <a:rPr lang="en-US" dirty="0">
                <a:sym typeface="Calibri"/>
              </a:rPr>
              <a:t>Newer requirements</a:t>
            </a:r>
          </a:p>
          <a:p>
            <a:pPr lvl="0"/>
            <a:r>
              <a:rPr lang="en-US" dirty="0">
                <a:sym typeface="Calibri"/>
              </a:rPr>
              <a:t>Reduce validation time</a:t>
            </a:r>
          </a:p>
          <a:p>
            <a:endParaRPr lang="en-US" dirty="0"/>
          </a:p>
        </p:txBody>
      </p:sp>
      <p:pic>
        <p:nvPicPr>
          <p:cNvPr id="4" name="Picture 3" descr="Shows a brief snapshot of what a validation excel doc will look at. " title="Validation Issues"/>
          <p:cNvPicPr>
            <a:picLocks noChangeAspect="1"/>
          </p:cNvPicPr>
          <p:nvPr/>
        </p:nvPicPr>
        <p:blipFill>
          <a:blip r:embed="rId3"/>
          <a:stretch>
            <a:fillRect/>
          </a:stretch>
        </p:blipFill>
        <p:spPr>
          <a:xfrm>
            <a:off x="4200525" y="2114550"/>
            <a:ext cx="4486275" cy="2838450"/>
          </a:xfrm>
          <a:prstGeom prst="rect">
            <a:avLst/>
          </a:prstGeom>
        </p:spPr>
      </p:pic>
    </p:spTree>
    <p:extLst>
      <p:ext uri="{BB962C8B-B14F-4D97-AF65-F5344CB8AC3E}">
        <p14:creationId xmlns:p14="http://schemas.microsoft.com/office/powerpoint/2010/main" val="22848800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4" name="Content Placeholder 3"/>
          <p:cNvSpPr>
            <a:spLocks noGrp="1"/>
          </p:cNvSpPr>
          <p:nvPr>
            <p:ph sz="half" idx="1"/>
          </p:nvPr>
        </p:nvSpPr>
        <p:spPr>
          <a:xfrm>
            <a:off x="1143001" y="3505201"/>
            <a:ext cx="3581399" cy="3104398"/>
          </a:xfrm>
        </p:spPr>
        <p:txBody>
          <a:bodyPr/>
          <a:lstStyle/>
          <a:p>
            <a:pPr marL="0" indent="0">
              <a:buNone/>
            </a:pPr>
            <a:r>
              <a:rPr lang="en-US" sz="2000" b="1" dirty="0"/>
              <a:t>Joseph Eldredge</a:t>
            </a:r>
          </a:p>
          <a:p>
            <a:pPr marL="0" indent="0">
              <a:buNone/>
            </a:pPr>
            <a:r>
              <a:rPr lang="en-US" sz="2000" dirty="0"/>
              <a:t>joseph.eldredge.ctr@dot.gov</a:t>
            </a:r>
          </a:p>
          <a:p>
            <a:pPr marL="0" indent="0">
              <a:buNone/>
            </a:pPr>
            <a:r>
              <a:rPr lang="en-US" sz="2000" dirty="0"/>
              <a:t>434-993-8690</a:t>
            </a:r>
          </a:p>
          <a:p>
            <a:pPr marL="57150" indent="0">
              <a:buNone/>
            </a:pPr>
            <a:r>
              <a:rPr lang="en-US" sz="2000" b="1" dirty="0"/>
              <a:t>Melissa </a:t>
            </a:r>
            <a:r>
              <a:rPr lang="en-US" sz="2000" b="1" dirty="0" err="1"/>
              <a:t>Lavey</a:t>
            </a:r>
            <a:endParaRPr lang="en-US" sz="2000" b="1" dirty="0"/>
          </a:p>
          <a:p>
            <a:pPr marL="57150" indent="0">
              <a:buNone/>
            </a:pPr>
            <a:r>
              <a:rPr lang="en-US" sz="2000" dirty="0"/>
              <a:t>melissa.lavey.ctr@dot.gov</a:t>
            </a:r>
          </a:p>
          <a:p>
            <a:pPr marL="57150" indent="0">
              <a:buNone/>
            </a:pPr>
            <a:r>
              <a:rPr lang="en-US" sz="2000" dirty="0"/>
              <a:t>434-207-8336</a:t>
            </a:r>
          </a:p>
          <a:p>
            <a:pPr marL="0" indent="0">
              <a:buNone/>
            </a:pPr>
            <a:endParaRPr lang="en-US" sz="2000" dirty="0"/>
          </a:p>
          <a:p>
            <a:pPr marL="57150" indent="0" algn="ctr">
              <a:buNone/>
            </a:pPr>
            <a:endParaRPr lang="en-US" sz="2000" dirty="0"/>
          </a:p>
          <a:p>
            <a:pPr marL="0" indent="0">
              <a:buNone/>
            </a:pPr>
            <a:endParaRPr lang="en-US" dirty="0"/>
          </a:p>
        </p:txBody>
      </p:sp>
      <p:sp>
        <p:nvSpPr>
          <p:cNvPr id="5" name="Content Placeholder 4"/>
          <p:cNvSpPr>
            <a:spLocks noGrp="1"/>
          </p:cNvSpPr>
          <p:nvPr>
            <p:ph sz="half" idx="2"/>
          </p:nvPr>
        </p:nvSpPr>
        <p:spPr>
          <a:xfrm>
            <a:off x="4724400" y="3505201"/>
            <a:ext cx="4038600" cy="1831974"/>
          </a:xfrm>
        </p:spPr>
        <p:txBody>
          <a:bodyPr/>
          <a:lstStyle/>
          <a:p>
            <a:pPr marL="0" indent="0">
              <a:buNone/>
            </a:pPr>
            <a:r>
              <a:rPr lang="en-US" sz="2000" b="1" dirty="0"/>
              <a:t>Bailey Bowen</a:t>
            </a:r>
          </a:p>
          <a:p>
            <a:pPr marL="0" indent="0">
              <a:buNone/>
            </a:pPr>
            <a:r>
              <a:rPr lang="en-US" sz="2000" dirty="0"/>
              <a:t>bailey.bowen.ctr@dot.gov</a:t>
            </a:r>
          </a:p>
          <a:p>
            <a:pPr marL="0" indent="0">
              <a:buNone/>
            </a:pPr>
            <a:r>
              <a:rPr lang="en-US" sz="2000" dirty="0"/>
              <a:t>434-218-3275</a:t>
            </a:r>
            <a:endParaRPr lang="en-US" sz="2000" b="1" dirty="0"/>
          </a:p>
          <a:p>
            <a:pPr marL="57150" indent="0">
              <a:buNone/>
            </a:pPr>
            <a:r>
              <a:rPr lang="en-US" sz="2000" b="1" dirty="0"/>
              <a:t>Courtney Springer</a:t>
            </a:r>
          </a:p>
          <a:p>
            <a:pPr marL="57150" indent="0">
              <a:buNone/>
            </a:pPr>
            <a:r>
              <a:rPr lang="en-US" sz="2000" dirty="0"/>
              <a:t>c.springer.ctr@dot.gov</a:t>
            </a:r>
          </a:p>
          <a:p>
            <a:pPr marL="57150" indent="0">
              <a:buNone/>
            </a:pPr>
            <a:r>
              <a:rPr lang="en-US" sz="2000" dirty="0"/>
              <a:t>434-260-6116</a:t>
            </a:r>
          </a:p>
          <a:p>
            <a:pPr marL="57150" indent="0">
              <a:buNone/>
            </a:pPr>
            <a:endParaRPr lang="en-US" sz="2400" dirty="0"/>
          </a:p>
          <a:p>
            <a:pPr marL="57150" indent="0">
              <a:buNone/>
            </a:pPr>
            <a:endParaRPr lang="en-US" sz="2400" dirty="0"/>
          </a:p>
        </p:txBody>
      </p:sp>
      <p:sp>
        <p:nvSpPr>
          <p:cNvPr id="6" name="TextBox 5"/>
          <p:cNvSpPr txBox="1"/>
          <p:nvPr/>
        </p:nvSpPr>
        <p:spPr>
          <a:xfrm>
            <a:off x="1446711" y="1596986"/>
            <a:ext cx="6248399" cy="1908215"/>
          </a:xfrm>
          <a:prstGeom prst="rect">
            <a:avLst/>
          </a:prstGeom>
          <a:noFill/>
        </p:spPr>
        <p:txBody>
          <a:bodyPr wrap="square" rtlCol="0">
            <a:spAutoFit/>
          </a:bodyPr>
          <a:lstStyle/>
          <a:p>
            <a:pPr algn="ctr"/>
            <a:r>
              <a:rPr lang="en-US" sz="2800" b="1" dirty="0">
                <a:ea typeface="ＭＳ Ｐゴシック" pitchFamily="25" charset="-128"/>
              </a:rPr>
              <a:t>NTD Operations Center </a:t>
            </a:r>
          </a:p>
          <a:p>
            <a:pPr algn="ctr"/>
            <a:r>
              <a:rPr lang="en-US" sz="2400" dirty="0"/>
              <a:t>Monday – Friday </a:t>
            </a:r>
          </a:p>
          <a:p>
            <a:pPr algn="ctr"/>
            <a:r>
              <a:rPr lang="en-US" sz="2400" dirty="0"/>
              <a:t>8:00 a.m. – 7:00 p.m. (ET)</a:t>
            </a:r>
          </a:p>
          <a:p>
            <a:pPr algn="ctr"/>
            <a:r>
              <a:rPr lang="en-US" sz="2400" dirty="0"/>
              <a:t>NTDHelp@dot.gov or 1-888-252-0936</a:t>
            </a:r>
          </a:p>
          <a:p>
            <a:endParaRPr lang="en-US" dirty="0"/>
          </a:p>
        </p:txBody>
      </p:sp>
    </p:spTree>
    <p:extLst>
      <p:ext uri="{BB962C8B-B14F-4D97-AF65-F5344CB8AC3E}">
        <p14:creationId xmlns:p14="http://schemas.microsoft.com/office/powerpoint/2010/main" val="405927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Accounting Requirements</a:t>
            </a:r>
          </a:p>
        </p:txBody>
      </p:sp>
      <p:sp>
        <p:nvSpPr>
          <p:cNvPr id="3" name="Content Placeholder 2"/>
          <p:cNvSpPr>
            <a:spLocks noGrp="1"/>
          </p:cNvSpPr>
          <p:nvPr>
            <p:ph idx="1"/>
          </p:nvPr>
        </p:nvSpPr>
        <p:spPr/>
        <p:txBody>
          <a:bodyPr/>
          <a:lstStyle/>
          <a:p>
            <a:pPr marL="0" indent="0">
              <a:buNone/>
            </a:pPr>
            <a:r>
              <a:rPr lang="en-US" dirty="0"/>
              <a:t>Generally Accepted Accounting Principles (GAAP)</a:t>
            </a:r>
          </a:p>
          <a:p>
            <a:pPr lvl="1"/>
            <a:r>
              <a:rPr lang="en-US" dirty="0"/>
              <a:t>If conflict exists, use NTD requirements</a:t>
            </a:r>
          </a:p>
          <a:p>
            <a:pPr marL="0" indent="0">
              <a:buNone/>
            </a:pPr>
            <a:r>
              <a:rPr lang="en-US" dirty="0"/>
              <a:t>Accrual accounting</a:t>
            </a:r>
          </a:p>
          <a:p>
            <a:pPr lvl="1"/>
            <a:r>
              <a:rPr lang="en-US" dirty="0"/>
              <a:t>Revenue recorded when earned, regardless of when payment is received</a:t>
            </a:r>
          </a:p>
          <a:p>
            <a:pPr lvl="1"/>
            <a:r>
              <a:rPr lang="en-US" dirty="0"/>
              <a:t>Expenses recorded when liability occurs, regardless of when payment is made</a:t>
            </a:r>
          </a:p>
          <a:p>
            <a:endParaRPr lang="en-US" dirty="0"/>
          </a:p>
        </p:txBody>
      </p:sp>
    </p:spTree>
    <p:extLst>
      <p:ext uri="{BB962C8B-B14F-4D97-AF65-F5344CB8AC3E}">
        <p14:creationId xmlns:p14="http://schemas.microsoft.com/office/powerpoint/2010/main" val="21239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Key Reference Documents</a:t>
            </a:r>
          </a:p>
        </p:txBody>
      </p:sp>
      <p:sp>
        <p:nvSpPr>
          <p:cNvPr id="3" name="Content Placeholder 2"/>
          <p:cNvSpPr>
            <a:spLocks noGrp="1"/>
          </p:cNvSpPr>
          <p:nvPr>
            <p:ph idx="1"/>
          </p:nvPr>
        </p:nvSpPr>
        <p:spPr>
          <a:xfrm>
            <a:off x="457200" y="1901825"/>
            <a:ext cx="8229600" cy="4575175"/>
          </a:xfrm>
        </p:spPr>
        <p:txBody>
          <a:bodyPr/>
          <a:lstStyle/>
          <a:p>
            <a:pPr marL="0" indent="0">
              <a:buNone/>
            </a:pPr>
            <a:r>
              <a:rPr lang="en-US" b="1" u="sng" dirty="0"/>
              <a:t>Uniform System of Accounts (USOA)</a:t>
            </a:r>
            <a:r>
              <a:rPr lang="en-US" b="1" dirty="0"/>
              <a:t> </a:t>
            </a:r>
          </a:p>
          <a:p>
            <a:r>
              <a:rPr lang="en-US" dirty="0"/>
              <a:t>Outlines the basic accounting structure all NTD reporters must follow</a:t>
            </a:r>
          </a:p>
          <a:p>
            <a:pPr marL="0" indent="0">
              <a:buNone/>
            </a:pPr>
            <a:r>
              <a:rPr lang="en-US" b="1" u="sng" dirty="0"/>
              <a:t>Policy Manual</a:t>
            </a:r>
            <a:r>
              <a:rPr lang="en-US" b="1" dirty="0"/>
              <a:t> </a:t>
            </a:r>
          </a:p>
          <a:p>
            <a:r>
              <a:rPr lang="en-US" dirty="0"/>
              <a:t>Issued annually to provide detailed guidance on how to complete NTD forms</a:t>
            </a:r>
          </a:p>
          <a:p>
            <a:pPr marL="0" indent="0">
              <a:buNone/>
            </a:pPr>
            <a:r>
              <a:rPr lang="en-US" b="1" u="sng" dirty="0"/>
              <a:t>User Manuals</a:t>
            </a:r>
            <a:r>
              <a:rPr lang="en-US" b="1" dirty="0"/>
              <a:t> </a:t>
            </a:r>
          </a:p>
          <a:p>
            <a:r>
              <a:rPr lang="en-US" dirty="0"/>
              <a:t>issued annually to provide guidance on using the NTD 2.0 on-line reporting system</a:t>
            </a:r>
          </a:p>
          <a:p>
            <a:pPr marL="0" indent="0">
              <a:buNone/>
            </a:pPr>
            <a:endParaRPr lang="en-US" dirty="0"/>
          </a:p>
        </p:txBody>
      </p:sp>
    </p:spTree>
    <p:extLst>
      <p:ext uri="{BB962C8B-B14F-4D97-AF65-F5344CB8AC3E}">
        <p14:creationId xmlns:p14="http://schemas.microsoft.com/office/powerpoint/2010/main" val="120509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971800"/>
            <a:ext cx="7772400" cy="1362075"/>
          </a:xfrm>
        </p:spPr>
        <p:txBody>
          <a:bodyPr/>
          <a:lstStyle/>
          <a:p>
            <a:pPr algn="ctr"/>
            <a:r>
              <a:rPr lang="en-US" i="1" dirty="0">
                <a:latin typeface="Calibri" panose="020F0502020204030204" pitchFamily="34" charset="0"/>
              </a:rPr>
              <a:t>NTD 2.0 Overview</a:t>
            </a:r>
          </a:p>
        </p:txBody>
      </p:sp>
    </p:spTree>
    <p:extLst>
      <p:ext uri="{BB962C8B-B14F-4D97-AF65-F5344CB8AC3E}">
        <p14:creationId xmlns:p14="http://schemas.microsoft.com/office/powerpoint/2010/main" val="225072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Year 2015</a:t>
            </a:r>
          </a:p>
        </p:txBody>
      </p:sp>
      <p:graphicFrame>
        <p:nvGraphicFramePr>
          <p:cNvPr id="6" name="Table 5" descr="Reporter Due Dates" title="Due Dates"/>
          <p:cNvGraphicFramePr>
            <a:graphicFrameLocks noGrp="1"/>
          </p:cNvGraphicFramePr>
          <p:nvPr>
            <p:extLst>
              <p:ext uri="{D42A27DB-BD31-4B8C-83A1-F6EECF244321}">
                <p14:modId xmlns:p14="http://schemas.microsoft.com/office/powerpoint/2010/main" val="4249147105"/>
              </p:ext>
            </p:extLst>
          </p:nvPr>
        </p:nvGraphicFramePr>
        <p:xfrm>
          <a:off x="502030" y="2903518"/>
          <a:ext cx="8139939" cy="949960"/>
        </p:xfrm>
        <a:graphic>
          <a:graphicData uri="http://schemas.openxmlformats.org/drawingml/2006/table">
            <a:tbl>
              <a:tblPr firstRow="1" bandRow="1">
                <a:tableStyleId>{2D5ABB26-0587-4C30-8999-92F81FD0307C}</a:tableStyleId>
              </a:tblPr>
              <a:tblGrid>
                <a:gridCol w="1902524">
                  <a:extLst>
                    <a:ext uri="{9D8B030D-6E8A-4147-A177-3AD203B41FA5}">
                      <a16:colId xmlns:a16="http://schemas.microsoft.com/office/drawing/2014/main" val="20000"/>
                    </a:ext>
                  </a:extLst>
                </a:gridCol>
                <a:gridCol w="1839659">
                  <a:extLst>
                    <a:ext uri="{9D8B030D-6E8A-4147-A177-3AD203B41FA5}">
                      <a16:colId xmlns:a16="http://schemas.microsoft.com/office/drawing/2014/main" val="20001"/>
                    </a:ext>
                  </a:extLst>
                </a:gridCol>
                <a:gridCol w="2043557">
                  <a:extLst>
                    <a:ext uri="{9D8B030D-6E8A-4147-A177-3AD203B41FA5}">
                      <a16:colId xmlns:a16="http://schemas.microsoft.com/office/drawing/2014/main" val="20002"/>
                    </a:ext>
                  </a:extLst>
                </a:gridCol>
                <a:gridCol w="2354199">
                  <a:extLst>
                    <a:ext uri="{9D8B030D-6E8A-4147-A177-3AD203B41FA5}">
                      <a16:colId xmlns:a16="http://schemas.microsoft.com/office/drawing/2014/main" val="20003"/>
                    </a:ext>
                  </a:extLst>
                </a:gridCol>
              </a:tblGrid>
              <a:tr h="370840">
                <a:tc>
                  <a:txBody>
                    <a:bodyPr/>
                    <a:lstStyle/>
                    <a:p>
                      <a:r>
                        <a:rPr lang="en-US" sz="1600" b="1" dirty="0"/>
                        <a:t>Fiscal Year End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a:t>January 1 – June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a:t>July 1 – September</a:t>
                      </a:r>
                      <a:r>
                        <a:rPr lang="en-US" sz="1600" b="0" baseline="0" dirty="0"/>
                        <a:t>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a:t>October 1 – December</a:t>
                      </a:r>
                      <a:r>
                        <a:rPr lang="en-US" sz="1600" b="0" baseline="0" dirty="0"/>
                        <a:t> 31</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70840">
                <a:tc>
                  <a:txBody>
                    <a:bodyPr/>
                    <a:lstStyle/>
                    <a:p>
                      <a:r>
                        <a:rPr lang="en-US" sz="1600" b="1" dirty="0"/>
                        <a:t>Report Due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600" b="1" i="1" dirty="0">
                          <a:solidFill>
                            <a:srgbClr val="FF0000"/>
                          </a:solidFill>
                        </a:rPr>
                        <a:t>November</a:t>
                      </a:r>
                      <a:r>
                        <a:rPr lang="en-US" sz="1600" b="1" i="1" baseline="0" dirty="0">
                          <a:solidFill>
                            <a:srgbClr val="FF0000"/>
                          </a:solidFill>
                        </a:rPr>
                        <a:t> 30</a:t>
                      </a:r>
                      <a:endParaRPr lang="en-US"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i="1" dirty="0">
                          <a:solidFill>
                            <a:srgbClr val="FF0000"/>
                          </a:solidFill>
                        </a:rPr>
                        <a:t>January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0" dirty="0"/>
                        <a:t>April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381000" y="2057400"/>
            <a:ext cx="3657600" cy="461665"/>
          </a:xfrm>
          <a:prstGeom prst="rect">
            <a:avLst/>
          </a:prstGeom>
        </p:spPr>
        <p:txBody>
          <a:bodyPr wrap="square">
            <a:spAutoFit/>
          </a:bodyPr>
          <a:lstStyle/>
          <a:p>
            <a:r>
              <a:rPr lang="en-US" sz="2400" dirty="0"/>
              <a:t>Reporting Deadlines:</a:t>
            </a:r>
          </a:p>
        </p:txBody>
      </p:sp>
    </p:spTree>
    <p:extLst>
      <p:ext uri="{BB962C8B-B14F-4D97-AF65-F5344CB8AC3E}">
        <p14:creationId xmlns:p14="http://schemas.microsoft.com/office/powerpoint/2010/main" val="54001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a:t>
            </a:r>
          </a:p>
        </p:txBody>
      </p:sp>
      <p:sp>
        <p:nvSpPr>
          <p:cNvPr id="3" name="Content Placeholder 2"/>
          <p:cNvSpPr>
            <a:spLocks noGrp="1"/>
          </p:cNvSpPr>
          <p:nvPr>
            <p:ph idx="1"/>
          </p:nvPr>
        </p:nvSpPr>
        <p:spPr/>
        <p:txBody>
          <a:bodyPr/>
          <a:lstStyle/>
          <a:p>
            <a:r>
              <a:rPr lang="en-US" sz="2600" dirty="0"/>
              <a:t>Each agency must submit an official letter designating an employee as the User Manager. </a:t>
            </a:r>
          </a:p>
          <a:p>
            <a:pPr lvl="1"/>
            <a:r>
              <a:rPr lang="en-US" dirty="0"/>
              <a:t>User Managers create accounts for the CEO and NTD Contact as well as accounts for editors and viewers.</a:t>
            </a:r>
          </a:p>
          <a:p>
            <a:r>
              <a:rPr lang="en-US" sz="2600" dirty="0"/>
              <a:t>The User Manager can also fill a NTD Role - for example, the CEO can also be the agency’s UM.</a:t>
            </a:r>
          </a:p>
          <a:p>
            <a:endParaRPr lang="en-US" sz="2400" dirty="0"/>
          </a:p>
        </p:txBody>
      </p:sp>
    </p:spTree>
    <p:extLst>
      <p:ext uri="{BB962C8B-B14F-4D97-AF65-F5344CB8AC3E}">
        <p14:creationId xmlns:p14="http://schemas.microsoft.com/office/powerpoint/2010/main" val="115310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Interface overview</a:t>
            </a:r>
          </a:p>
        </p:txBody>
      </p:sp>
      <p:sp>
        <p:nvSpPr>
          <p:cNvPr id="3" name="Content Placeholder 2"/>
          <p:cNvSpPr>
            <a:spLocks noGrp="1"/>
          </p:cNvSpPr>
          <p:nvPr>
            <p:ph idx="1"/>
          </p:nvPr>
        </p:nvSpPr>
        <p:spPr>
          <a:xfrm>
            <a:off x="457200" y="1676400"/>
            <a:ext cx="6477000" cy="1072103"/>
          </a:xfrm>
        </p:spPr>
        <p:txBody>
          <a:bodyPr/>
          <a:lstStyle/>
          <a:p>
            <a:pPr>
              <a:buFont typeface="Wingdings" panose="05000000000000000000" pitchFamily="2" charset="2"/>
              <a:buChar char="Ø"/>
            </a:pPr>
            <a:r>
              <a:rPr lang="en-US" sz="2400" dirty="0"/>
              <a:t>All users land on the News feed</a:t>
            </a:r>
          </a:p>
          <a:p>
            <a:pPr>
              <a:buFont typeface="Wingdings" panose="05000000000000000000" pitchFamily="2" charset="2"/>
              <a:buChar char="Ø"/>
            </a:pPr>
            <a:r>
              <a:rPr lang="en-US" sz="2400" dirty="0"/>
              <a:t>Posts from NTD staff will display here</a:t>
            </a:r>
          </a:p>
          <a:p>
            <a:pPr marL="0" indent="0">
              <a:buNone/>
            </a:pPr>
            <a:endParaRPr lang="en-US" b="1" dirty="0"/>
          </a:p>
        </p:txBody>
      </p:sp>
      <p:pic>
        <p:nvPicPr>
          <p:cNvPr id="6" name="Picture 5" descr="Landing Page of NTD" title="News Feed"/>
          <p:cNvPicPr>
            <a:picLocks noChangeAspect="1"/>
          </p:cNvPicPr>
          <p:nvPr/>
        </p:nvPicPr>
        <p:blipFill rotWithShape="1">
          <a:blip r:embed="rId3"/>
          <a:srcRect b="37264"/>
          <a:stretch/>
        </p:blipFill>
        <p:spPr>
          <a:xfrm>
            <a:off x="609600" y="2590800"/>
            <a:ext cx="7924800" cy="2362200"/>
          </a:xfrm>
          <a:prstGeom prst="rect">
            <a:avLst/>
          </a:prstGeom>
        </p:spPr>
      </p:pic>
      <p:sp>
        <p:nvSpPr>
          <p:cNvPr id="5" name="Content Placeholder 2"/>
          <p:cNvSpPr txBox="1">
            <a:spLocks/>
          </p:cNvSpPr>
          <p:nvPr/>
        </p:nvSpPr>
        <p:spPr bwMode="auto">
          <a:xfrm>
            <a:off x="455022" y="5105400"/>
            <a:ext cx="8231777" cy="107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a:buFont typeface="Wingdings" panose="05000000000000000000" pitchFamily="2" charset="2"/>
              <a:buChar char="Ø"/>
            </a:pPr>
            <a:r>
              <a:rPr lang="en-US" b="1" kern="0" dirty="0"/>
              <a:t>Note: </a:t>
            </a:r>
            <a:r>
              <a:rPr lang="en-US" kern="0" dirty="0"/>
              <a:t>Analysts do not receive notifications from News Feed items </a:t>
            </a:r>
          </a:p>
          <a:p>
            <a:pPr lvl="1">
              <a:buFont typeface="Wingdings" panose="05000000000000000000" pitchFamily="2" charset="2"/>
              <a:buChar char="Ø"/>
            </a:pPr>
            <a:r>
              <a:rPr lang="en-US" sz="2400" kern="0" dirty="0" err="1"/>
              <a:t>Eg</a:t>
            </a:r>
            <a:r>
              <a:rPr lang="en-US" sz="2400" kern="0" dirty="0"/>
              <a:t>., Comments on a package submission</a:t>
            </a:r>
          </a:p>
          <a:p>
            <a:pPr marL="0" indent="0">
              <a:buFontTx/>
              <a:buNone/>
            </a:pPr>
            <a:endParaRPr lang="en-US" b="1" kern="0" dirty="0"/>
          </a:p>
        </p:txBody>
      </p:sp>
    </p:spTree>
    <p:extLst>
      <p:ext uri="{BB962C8B-B14F-4D97-AF65-F5344CB8AC3E}">
        <p14:creationId xmlns:p14="http://schemas.microsoft.com/office/powerpoint/2010/main" val="189465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a:t>
            </a:r>
          </a:p>
        </p:txBody>
      </p:sp>
      <p:sp>
        <p:nvSpPr>
          <p:cNvPr id="4" name="Content Placeholder 5"/>
          <p:cNvSpPr>
            <a:spLocks noGrp="1"/>
          </p:cNvSpPr>
          <p:nvPr>
            <p:ph idx="1"/>
          </p:nvPr>
        </p:nvSpPr>
        <p:spPr>
          <a:xfrm>
            <a:off x="533399" y="1712912"/>
            <a:ext cx="7851775" cy="957641"/>
          </a:xfrm>
        </p:spPr>
        <p:txBody>
          <a:bodyPr/>
          <a:lstStyle/>
          <a:p>
            <a:pPr>
              <a:buFont typeface="Wingdings" panose="05000000000000000000" pitchFamily="2" charset="2"/>
              <a:buChar char="Ø"/>
            </a:pPr>
            <a:r>
              <a:rPr lang="en-US" sz="2400" dirty="0"/>
              <a:t>Kickoff Tasks are assigned to CEOs and NTD Contacts</a:t>
            </a:r>
          </a:p>
          <a:p>
            <a:pPr lvl="1">
              <a:buFont typeface="Wingdings" panose="05000000000000000000" pitchFamily="2" charset="2"/>
              <a:buChar char="Ø"/>
            </a:pPr>
            <a:r>
              <a:rPr lang="en-US" sz="2400" dirty="0"/>
              <a:t>Kickoffs populate the packages for all the subrecipients in that Report Year</a:t>
            </a:r>
          </a:p>
        </p:txBody>
      </p:sp>
      <p:pic>
        <p:nvPicPr>
          <p:cNvPr id="6" name="Picture 5" descr="Task Page" title="Task"/>
          <p:cNvPicPr>
            <a:picLocks noChangeAspect="1"/>
          </p:cNvPicPr>
          <p:nvPr/>
        </p:nvPicPr>
        <p:blipFill rotWithShape="1">
          <a:blip r:embed="rId3"/>
          <a:srcRect b="32093"/>
          <a:stretch/>
        </p:blipFill>
        <p:spPr>
          <a:xfrm>
            <a:off x="685799" y="3200400"/>
            <a:ext cx="7699375" cy="2587247"/>
          </a:xfrm>
          <a:prstGeom prst="rect">
            <a:avLst/>
          </a:prstGeom>
        </p:spPr>
      </p:pic>
    </p:spTree>
    <p:extLst>
      <p:ext uri="{BB962C8B-B14F-4D97-AF65-F5344CB8AC3E}">
        <p14:creationId xmlns:p14="http://schemas.microsoft.com/office/powerpoint/2010/main" val="146742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a:t>
            </a:r>
          </a:p>
        </p:txBody>
      </p:sp>
      <p:sp>
        <p:nvSpPr>
          <p:cNvPr id="3" name="Content Placeholder 2"/>
          <p:cNvSpPr>
            <a:spLocks noGrp="1"/>
          </p:cNvSpPr>
          <p:nvPr>
            <p:ph idx="1"/>
          </p:nvPr>
        </p:nvSpPr>
        <p:spPr>
          <a:xfrm>
            <a:off x="471110" y="1905000"/>
            <a:ext cx="8001000" cy="384175"/>
          </a:xfrm>
        </p:spPr>
        <p:txBody>
          <a:bodyPr/>
          <a:lstStyle/>
          <a:p>
            <a:pPr>
              <a:buFont typeface="Wingdings" panose="05000000000000000000" pitchFamily="2" charset="2"/>
              <a:buChar char="Ø"/>
            </a:pPr>
            <a:r>
              <a:rPr lang="en-US" sz="2400" dirty="0"/>
              <a:t>Profiles and Package Forms are accessed through “Records”</a:t>
            </a:r>
          </a:p>
          <a:p>
            <a:endParaRPr lang="en-US" dirty="0"/>
          </a:p>
        </p:txBody>
      </p:sp>
      <p:pic>
        <p:nvPicPr>
          <p:cNvPr id="4" name="Picture 3" descr="Records Page of NTD" title="Records"/>
          <p:cNvPicPr>
            <a:picLocks noChangeAspect="1"/>
          </p:cNvPicPr>
          <p:nvPr/>
        </p:nvPicPr>
        <p:blipFill>
          <a:blip r:embed="rId3"/>
          <a:stretch>
            <a:fillRect/>
          </a:stretch>
        </p:blipFill>
        <p:spPr>
          <a:xfrm>
            <a:off x="492881" y="2813685"/>
            <a:ext cx="8068628" cy="3358515"/>
          </a:xfrm>
          <a:prstGeom prst="rect">
            <a:avLst/>
          </a:prstGeom>
        </p:spPr>
      </p:pic>
    </p:spTree>
    <p:extLst>
      <p:ext uri="{BB962C8B-B14F-4D97-AF65-F5344CB8AC3E}">
        <p14:creationId xmlns:p14="http://schemas.microsoft.com/office/powerpoint/2010/main" val="71705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lgn="ctr">
              <a:buNone/>
            </a:pPr>
            <a:r>
              <a:rPr lang="en-US" sz="2400" b="1" dirty="0"/>
              <a:t>National Transit Database</a:t>
            </a:r>
          </a:p>
          <a:p>
            <a:pPr marL="0" indent="0" algn="ctr">
              <a:buNone/>
            </a:pPr>
            <a:r>
              <a:rPr lang="en-US" sz="2400" dirty="0"/>
              <a:t>943 Glenwood Station Lane, Suite 102</a:t>
            </a:r>
          </a:p>
          <a:p>
            <a:pPr marL="0" indent="0" algn="ctr">
              <a:buNone/>
            </a:pPr>
            <a:r>
              <a:rPr lang="en-US" sz="2400" dirty="0"/>
              <a:t>Charlottesville, VA 22901</a:t>
            </a:r>
          </a:p>
          <a:p>
            <a:pPr marL="0" indent="0" algn="ctr">
              <a:buNone/>
            </a:pPr>
            <a:endParaRPr lang="en-US" sz="2400" dirty="0"/>
          </a:p>
          <a:p>
            <a:pPr marL="0" indent="0" algn="ctr">
              <a:buNone/>
            </a:pPr>
            <a:r>
              <a:rPr lang="en-US" sz="2400" b="1" dirty="0"/>
              <a:t>Help Desk</a:t>
            </a:r>
          </a:p>
          <a:p>
            <a:pPr marL="0" indent="0" algn="ctr">
              <a:buNone/>
            </a:pPr>
            <a:r>
              <a:rPr lang="en-US" sz="2400" dirty="0"/>
              <a:t>(888) 252-0936</a:t>
            </a:r>
          </a:p>
          <a:p>
            <a:pPr marL="0" indent="0" algn="ctr">
              <a:buNone/>
            </a:pPr>
            <a:r>
              <a:rPr lang="en-US" sz="2400" dirty="0"/>
              <a:t>NTDHelp@dot.gov</a:t>
            </a:r>
          </a:p>
          <a:p>
            <a:pPr marL="0" indent="0" algn="ctr">
              <a:buNone/>
            </a:pPr>
            <a:r>
              <a:rPr lang="en-US" sz="2400" dirty="0"/>
              <a:t>Monday- Friday</a:t>
            </a:r>
          </a:p>
          <a:p>
            <a:pPr marL="0" indent="0" algn="ctr">
              <a:buNone/>
            </a:pPr>
            <a:r>
              <a:rPr lang="en-US" sz="2400" dirty="0"/>
              <a:t>0800 – 1900 Eastern</a:t>
            </a:r>
          </a:p>
        </p:txBody>
      </p:sp>
    </p:spTree>
    <p:extLst>
      <p:ext uri="{BB962C8B-B14F-4D97-AF65-F5344CB8AC3E}">
        <p14:creationId xmlns:p14="http://schemas.microsoft.com/office/powerpoint/2010/main" val="3465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a:xfrm>
            <a:off x="457200" y="1747837"/>
            <a:ext cx="6934200" cy="307975"/>
          </a:xfrm>
        </p:spPr>
        <p:txBody>
          <a:bodyPr/>
          <a:lstStyle/>
          <a:p>
            <a:pPr>
              <a:buFont typeface="Wingdings" panose="05000000000000000000" pitchFamily="2" charset="2"/>
              <a:buChar char="Ø"/>
            </a:pPr>
            <a:r>
              <a:rPr lang="en-US" dirty="0"/>
              <a:t>The RR-20 Roll-Up Report functions like the old system’s RU-30</a:t>
            </a:r>
          </a:p>
          <a:p>
            <a:endParaRPr lang="en-US" dirty="0"/>
          </a:p>
        </p:txBody>
      </p:sp>
      <p:pic>
        <p:nvPicPr>
          <p:cNvPr id="4" name="Picture 3" descr="Reports Page of NTD" title="Reports Page"/>
          <p:cNvPicPr>
            <a:picLocks noChangeAspect="1"/>
          </p:cNvPicPr>
          <p:nvPr/>
        </p:nvPicPr>
        <p:blipFill rotWithShape="1">
          <a:blip r:embed="rId3"/>
          <a:srcRect b="38044"/>
          <a:stretch/>
        </p:blipFill>
        <p:spPr>
          <a:xfrm>
            <a:off x="400361" y="3048000"/>
            <a:ext cx="8259273" cy="2381181"/>
          </a:xfrm>
          <a:prstGeom prst="rect">
            <a:avLst/>
          </a:prstGeom>
        </p:spPr>
      </p:pic>
    </p:spTree>
    <p:extLst>
      <p:ext uri="{BB962C8B-B14F-4D97-AF65-F5344CB8AC3E}">
        <p14:creationId xmlns:p14="http://schemas.microsoft.com/office/powerpoint/2010/main" val="333937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a:t>
            </a:r>
          </a:p>
        </p:txBody>
      </p:sp>
      <p:sp>
        <p:nvSpPr>
          <p:cNvPr id="3" name="Content Placeholder 2"/>
          <p:cNvSpPr>
            <a:spLocks noGrp="1"/>
          </p:cNvSpPr>
          <p:nvPr>
            <p:ph idx="1"/>
          </p:nvPr>
        </p:nvSpPr>
        <p:spPr>
          <a:xfrm>
            <a:off x="457200" y="1649413"/>
            <a:ext cx="7086600" cy="384175"/>
          </a:xfrm>
        </p:spPr>
        <p:txBody>
          <a:bodyPr/>
          <a:lstStyle/>
          <a:p>
            <a:pPr>
              <a:buFont typeface="Wingdings" panose="05000000000000000000" pitchFamily="2" charset="2"/>
              <a:buChar char="Ø"/>
            </a:pPr>
            <a:r>
              <a:rPr lang="en-US" sz="2200" dirty="0"/>
              <a:t>Options vary based on user privileges </a:t>
            </a:r>
          </a:p>
          <a:p>
            <a:pPr lvl="1">
              <a:buFont typeface="Wingdings" panose="05000000000000000000" pitchFamily="2" charset="2"/>
              <a:buChar char="Ø"/>
            </a:pPr>
            <a:r>
              <a:rPr lang="en-US" sz="2000" dirty="0"/>
              <a:t>Image below shows Actions tab for a User Manager</a:t>
            </a:r>
          </a:p>
          <a:p>
            <a:endParaRPr lang="en-US" sz="1800" dirty="0"/>
          </a:p>
        </p:txBody>
      </p:sp>
      <p:pic>
        <p:nvPicPr>
          <p:cNvPr id="4" name="Picture 3" descr="Actions Page of NTD" title="Actions Page"/>
          <p:cNvPicPr>
            <a:picLocks noChangeAspect="1"/>
          </p:cNvPicPr>
          <p:nvPr/>
        </p:nvPicPr>
        <p:blipFill rotWithShape="1">
          <a:blip r:embed="rId3"/>
          <a:srcRect b="30519"/>
          <a:stretch/>
        </p:blipFill>
        <p:spPr>
          <a:xfrm>
            <a:off x="401971" y="2895600"/>
            <a:ext cx="8254349" cy="2743200"/>
          </a:xfrm>
          <a:prstGeom prst="rect">
            <a:avLst/>
          </a:prstGeom>
        </p:spPr>
      </p:pic>
    </p:spTree>
    <p:extLst>
      <p:ext uri="{BB962C8B-B14F-4D97-AF65-F5344CB8AC3E}">
        <p14:creationId xmlns:p14="http://schemas.microsoft.com/office/powerpoint/2010/main" val="323311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Settings</a:t>
            </a:r>
          </a:p>
        </p:txBody>
      </p:sp>
      <p:sp>
        <p:nvSpPr>
          <p:cNvPr id="3" name="Content Placeholder 2"/>
          <p:cNvSpPr>
            <a:spLocks noGrp="1"/>
          </p:cNvSpPr>
          <p:nvPr>
            <p:ph idx="1"/>
          </p:nvPr>
        </p:nvSpPr>
        <p:spPr>
          <a:xfrm>
            <a:off x="457199" y="1905000"/>
            <a:ext cx="8490857" cy="693737"/>
          </a:xfrm>
        </p:spPr>
        <p:txBody>
          <a:bodyPr/>
          <a:lstStyle/>
          <a:p>
            <a:pPr>
              <a:buFont typeface="Wingdings" panose="05000000000000000000" pitchFamily="2" charset="2"/>
              <a:buChar char="Ø"/>
            </a:pPr>
            <a:r>
              <a:rPr lang="en-US" sz="2400" dirty="0"/>
              <a:t>Click your name to update your profile or change account password</a:t>
            </a:r>
          </a:p>
          <a:p>
            <a:endParaRPr lang="en-US" dirty="0"/>
          </a:p>
        </p:txBody>
      </p:sp>
      <p:pic>
        <p:nvPicPr>
          <p:cNvPr id="4" name="Picture 3" descr="Profile drop down" title="Profile"/>
          <p:cNvPicPr>
            <a:picLocks noChangeAspect="1"/>
          </p:cNvPicPr>
          <p:nvPr/>
        </p:nvPicPr>
        <p:blipFill rotWithShape="1">
          <a:blip r:embed="rId3"/>
          <a:srcRect b="37367"/>
          <a:stretch/>
        </p:blipFill>
        <p:spPr>
          <a:xfrm>
            <a:off x="510725" y="2873374"/>
            <a:ext cx="8122550" cy="2514600"/>
          </a:xfrm>
          <a:prstGeom prst="rect">
            <a:avLst/>
          </a:prstGeom>
        </p:spPr>
      </p:pic>
    </p:spTree>
    <p:extLst>
      <p:ext uri="{BB962C8B-B14F-4D97-AF65-F5344CB8AC3E}">
        <p14:creationId xmlns:p14="http://schemas.microsoft.com/office/powerpoint/2010/main" val="8275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08038"/>
            <a:ext cx="8267700" cy="822325"/>
          </a:xfrm>
        </p:spPr>
        <p:txBody>
          <a:bodyPr/>
          <a:lstStyle/>
          <a:p>
            <a:r>
              <a:rPr lang="en-US" dirty="0"/>
              <a:t>Profile Forms</a:t>
            </a:r>
          </a:p>
        </p:txBody>
      </p:sp>
      <p:sp>
        <p:nvSpPr>
          <p:cNvPr id="3" name="Text Placeholder 2"/>
          <p:cNvSpPr>
            <a:spLocks noGrp="1"/>
          </p:cNvSpPr>
          <p:nvPr>
            <p:ph idx="1"/>
          </p:nvPr>
        </p:nvSpPr>
        <p:spPr>
          <a:xfrm>
            <a:off x="762000" y="1752600"/>
            <a:ext cx="4267200" cy="1450975"/>
          </a:xfrm>
        </p:spPr>
        <p:txBody>
          <a:bodyPr/>
          <a:lstStyle/>
          <a:p>
            <a:pPr marL="0" indent="0">
              <a:buNone/>
            </a:pPr>
            <a:r>
              <a:rPr lang="en-US" sz="2100" b="1" dirty="0"/>
              <a:t>NTD Reporter Profile Forms</a:t>
            </a:r>
          </a:p>
          <a:p>
            <a:pPr>
              <a:buFont typeface="Wingdings" panose="05000000000000000000" pitchFamily="2" charset="2"/>
              <a:buChar char="Ø"/>
            </a:pPr>
            <a:r>
              <a:rPr lang="en-US" sz="1900" dirty="0"/>
              <a:t>P-10 : Basic Information</a:t>
            </a:r>
          </a:p>
          <a:p>
            <a:pPr>
              <a:buFont typeface="Wingdings" panose="05000000000000000000" pitchFamily="2" charset="2"/>
              <a:buChar char="Ø"/>
            </a:pPr>
            <a:r>
              <a:rPr lang="en-US" sz="1900" dirty="0"/>
              <a:t>P-20:  Reporter Modes</a:t>
            </a:r>
          </a:p>
          <a:p>
            <a:pPr>
              <a:buFont typeface="Wingdings" panose="05000000000000000000" pitchFamily="2" charset="2"/>
              <a:buChar char="Ø"/>
            </a:pPr>
            <a:r>
              <a:rPr lang="en-US" sz="1900" dirty="0"/>
              <a:t>P-30:  Reporter Users</a:t>
            </a:r>
          </a:p>
          <a:p>
            <a:endParaRPr lang="en-US" dirty="0"/>
          </a:p>
        </p:txBody>
      </p:sp>
      <p:sp>
        <p:nvSpPr>
          <p:cNvPr id="4" name="Slide Number Placeholder 3"/>
          <p:cNvSpPr>
            <a:spLocks noGrp="1"/>
          </p:cNvSpPr>
          <p:nvPr>
            <p:ph type="sldNum" sz="quarter" idx="4"/>
          </p:nvPr>
        </p:nvSpPr>
        <p:spPr>
          <a:prstGeom prst="rect">
            <a:avLst/>
          </a:prstGeom>
        </p:spPr>
        <p:txBody>
          <a:bodyPr/>
          <a:lstStyle/>
          <a:p>
            <a:fld id="{ADE1B9D5-6B45-43F7-A669-CB0A48399304}" type="slidenum">
              <a:rPr lang="en-US" smtClean="0">
                <a:solidFill>
                  <a:prstClr val="white"/>
                </a:solidFill>
              </a:rPr>
              <a:pPr/>
              <a:t>23</a:t>
            </a:fld>
            <a:endParaRPr lang="en-US">
              <a:solidFill>
                <a:prstClr val="white"/>
              </a:solidFill>
            </a:endParaRPr>
          </a:p>
        </p:txBody>
      </p:sp>
      <p:pic>
        <p:nvPicPr>
          <p:cNvPr id="5" name="Picture 4" descr="All profile forms" title="Profile Forms"/>
          <p:cNvPicPr>
            <a:picLocks noChangeAspect="1"/>
          </p:cNvPicPr>
          <p:nvPr/>
        </p:nvPicPr>
        <p:blipFill>
          <a:blip r:embed="rId3"/>
          <a:stretch>
            <a:fillRect/>
          </a:stretch>
        </p:blipFill>
        <p:spPr>
          <a:xfrm>
            <a:off x="472966" y="3429000"/>
            <a:ext cx="8187309" cy="2905887"/>
          </a:xfrm>
          <a:prstGeom prst="rect">
            <a:avLst/>
          </a:prstGeom>
        </p:spPr>
      </p:pic>
    </p:spTree>
    <p:extLst>
      <p:ext uri="{BB962C8B-B14F-4D97-AF65-F5344CB8AC3E}">
        <p14:creationId xmlns:p14="http://schemas.microsoft.com/office/powerpoint/2010/main" val="281369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Package Forms</a:t>
            </a:r>
          </a:p>
        </p:txBody>
      </p:sp>
      <p:sp>
        <p:nvSpPr>
          <p:cNvPr id="3" name="Content Placeholder 2"/>
          <p:cNvSpPr>
            <a:spLocks noGrp="1"/>
          </p:cNvSpPr>
          <p:nvPr>
            <p:ph idx="1"/>
          </p:nvPr>
        </p:nvSpPr>
        <p:spPr>
          <a:xfrm>
            <a:off x="552830" y="1654805"/>
            <a:ext cx="8438770" cy="1697995"/>
          </a:xfrm>
        </p:spPr>
        <p:txBody>
          <a:bodyPr/>
          <a:lstStyle/>
          <a:p>
            <a:pPr marL="0" indent="0">
              <a:buNone/>
            </a:pPr>
            <a:r>
              <a:rPr lang="en-US" sz="2000" dirty="0"/>
              <a:t>A Report Package contains all of the forms required for annual reporting</a:t>
            </a:r>
          </a:p>
          <a:p>
            <a:pPr>
              <a:buFont typeface="Wingdings" panose="05000000000000000000" pitchFamily="2" charset="2"/>
              <a:buChar char="Ø"/>
            </a:pPr>
            <a:r>
              <a:rPr lang="en-US" sz="1800" dirty="0"/>
              <a:t>Identification (B-10)</a:t>
            </a:r>
          </a:p>
          <a:p>
            <a:pPr>
              <a:buFont typeface="Wingdings" panose="05000000000000000000" pitchFamily="2" charset="2"/>
              <a:buChar char="Ø"/>
            </a:pPr>
            <a:r>
              <a:rPr lang="en-US" sz="1800" dirty="0"/>
              <a:t>Stations &amp; Maintenance Facilities (A-10)</a:t>
            </a:r>
          </a:p>
          <a:p>
            <a:pPr>
              <a:buFont typeface="Wingdings" panose="05000000000000000000" pitchFamily="2" charset="2"/>
              <a:buChar char="Ø"/>
            </a:pPr>
            <a:r>
              <a:rPr lang="en-US" sz="1800" dirty="0"/>
              <a:t>Revenue Vehicle Inventory (A-30)</a:t>
            </a:r>
          </a:p>
          <a:p>
            <a:pPr>
              <a:buFont typeface="Wingdings" panose="05000000000000000000" pitchFamily="2" charset="2"/>
              <a:buChar char="Ø"/>
            </a:pPr>
            <a:r>
              <a:rPr lang="en-US" sz="1800" dirty="0"/>
              <a:t>Reduced Reporting (RR-20)</a:t>
            </a:r>
          </a:p>
          <a:p>
            <a:pPr marL="0" indent="0">
              <a:buNone/>
            </a:pPr>
            <a:endParaRPr lang="en-US" dirty="0"/>
          </a:p>
        </p:txBody>
      </p:sp>
      <p:pic>
        <p:nvPicPr>
          <p:cNvPr id="5" name="Picture 4" descr="Different Package forms" title="Package Forms"/>
          <p:cNvPicPr>
            <a:picLocks noChangeAspect="1"/>
          </p:cNvPicPr>
          <p:nvPr/>
        </p:nvPicPr>
        <p:blipFill>
          <a:blip r:embed="rId3"/>
          <a:stretch>
            <a:fillRect/>
          </a:stretch>
        </p:blipFill>
        <p:spPr>
          <a:xfrm>
            <a:off x="585488" y="3733800"/>
            <a:ext cx="8038338" cy="2573274"/>
          </a:xfrm>
          <a:prstGeom prst="rect">
            <a:avLst/>
          </a:prstGeom>
        </p:spPr>
      </p:pic>
    </p:spTree>
    <p:extLst>
      <p:ext uri="{BB962C8B-B14F-4D97-AF65-F5344CB8AC3E}">
        <p14:creationId xmlns:p14="http://schemas.microsoft.com/office/powerpoint/2010/main" val="406639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14600"/>
            <a:ext cx="7772400" cy="1362075"/>
          </a:xfrm>
        </p:spPr>
        <p:txBody>
          <a:bodyPr/>
          <a:lstStyle/>
          <a:p>
            <a:pPr algn="ctr"/>
            <a:r>
              <a:rPr lang="en-US" sz="4600" dirty="0">
                <a:latin typeface="Calibri" panose="020F0502020204030204" pitchFamily="34" charset="0"/>
              </a:rPr>
              <a:t>User Management</a:t>
            </a:r>
          </a:p>
        </p:txBody>
      </p:sp>
    </p:spTree>
    <p:extLst>
      <p:ext uri="{BB962C8B-B14F-4D97-AF65-F5344CB8AC3E}">
        <p14:creationId xmlns:p14="http://schemas.microsoft.com/office/powerpoint/2010/main" val="95325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Resetting Passwords</a:t>
            </a:r>
          </a:p>
        </p:txBody>
      </p:sp>
      <p:pic>
        <p:nvPicPr>
          <p:cNvPr id="4" name="Picture 2" descr="Arrow shows where to click to reset password." title="Password Rese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2526"/>
          <a:stretch/>
        </p:blipFill>
        <p:spPr bwMode="auto">
          <a:xfrm>
            <a:off x="685800" y="3614974"/>
            <a:ext cx="7802880" cy="286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63363" y="1766086"/>
            <a:ext cx="7417271" cy="1200329"/>
          </a:xfrm>
          <a:prstGeom prst="rect">
            <a:avLst/>
          </a:prstGeom>
        </p:spPr>
        <p:txBody>
          <a:bodyPr wrap="square">
            <a:spAutoFit/>
          </a:bodyPr>
          <a:lstStyle/>
          <a:p>
            <a:r>
              <a:rPr lang="en-US" sz="2000" dirty="0"/>
              <a:t>Click “Forgot Password” from main login screen</a:t>
            </a:r>
          </a:p>
          <a:p>
            <a:r>
              <a:rPr lang="en-US" sz="2000" dirty="0"/>
              <a:t>Enter the email address used for your user name and click “Request Password Reset”</a:t>
            </a:r>
          </a:p>
          <a:p>
            <a:pPr marL="171450" indent="-171450">
              <a:buFont typeface="Arial" panose="020B0604020202020204" pitchFamily="34" charset="0"/>
              <a:buChar char="•"/>
            </a:pPr>
            <a:endParaRPr lang="en-US" sz="1200" dirty="0"/>
          </a:p>
        </p:txBody>
      </p:sp>
      <p:cxnSp>
        <p:nvCxnSpPr>
          <p:cNvPr id="8" name="Straight Arrow Connector 7" descr="Arrow shows where password reset it located." title="Arrow"/>
          <p:cNvCxnSpPr/>
          <p:nvPr/>
        </p:nvCxnSpPr>
        <p:spPr>
          <a:xfrm flipV="1">
            <a:off x="2895600" y="6172200"/>
            <a:ext cx="1295400" cy="1061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67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Link for Password Reset</a:t>
            </a:r>
          </a:p>
        </p:txBody>
      </p:sp>
      <p:sp>
        <p:nvSpPr>
          <p:cNvPr id="5" name="Rectangle 4"/>
          <p:cNvSpPr/>
          <p:nvPr/>
        </p:nvSpPr>
        <p:spPr>
          <a:xfrm>
            <a:off x="485775" y="2667000"/>
            <a:ext cx="2990850" cy="2677656"/>
          </a:xfrm>
          <a:prstGeom prst="rect">
            <a:avLst/>
          </a:prstGeom>
        </p:spPr>
        <p:txBody>
          <a:bodyPr wrap="square">
            <a:spAutoFit/>
          </a:bodyPr>
          <a:lstStyle/>
          <a:p>
            <a:r>
              <a:rPr lang="en-US" sz="2400" dirty="0"/>
              <a:t>Check email for link to reset password</a:t>
            </a:r>
          </a:p>
          <a:p>
            <a:endParaRPr lang="en-US" sz="2400" u="sng" dirty="0"/>
          </a:p>
          <a:p>
            <a:r>
              <a:rPr lang="en-US" sz="2400" u="sng" dirty="0"/>
              <a:t>The link sent to your email expires after 15 minutes after it is sent</a:t>
            </a:r>
          </a:p>
        </p:txBody>
      </p:sp>
      <p:pic>
        <p:nvPicPr>
          <p:cNvPr id="6" name="Picture 2" descr="Forgot Password Email that is sent." title="Forgot Password"/>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9899"/>
          <a:stretch/>
        </p:blipFill>
        <p:spPr bwMode="auto">
          <a:xfrm>
            <a:off x="3657600" y="1981200"/>
            <a:ext cx="4906328" cy="384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20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Users</a:t>
            </a:r>
          </a:p>
        </p:txBody>
      </p:sp>
      <p:sp>
        <p:nvSpPr>
          <p:cNvPr id="3" name="Content Placeholder 2"/>
          <p:cNvSpPr>
            <a:spLocks noGrp="1"/>
          </p:cNvSpPr>
          <p:nvPr>
            <p:ph idx="1"/>
          </p:nvPr>
        </p:nvSpPr>
        <p:spPr>
          <a:xfrm>
            <a:off x="457200" y="4495800"/>
            <a:ext cx="8229600" cy="1524000"/>
          </a:xfrm>
        </p:spPr>
        <p:txBody>
          <a:bodyPr/>
          <a:lstStyle/>
          <a:p>
            <a:pPr marL="0" indent="0">
              <a:buNone/>
            </a:pPr>
            <a:r>
              <a:rPr lang="en-US" dirty="0"/>
              <a:t>Click on Records </a:t>
            </a:r>
          </a:p>
          <a:p>
            <a:pPr lvl="1"/>
            <a:r>
              <a:rPr lang="en-US" u="sng" dirty="0"/>
              <a:t>Only</a:t>
            </a:r>
            <a:r>
              <a:rPr lang="en-US" dirty="0"/>
              <a:t> the User Manager can create new users</a:t>
            </a:r>
            <a:endParaRPr lang="en-US" b="1" dirty="0"/>
          </a:p>
        </p:txBody>
      </p:sp>
      <p:pic>
        <p:nvPicPr>
          <p:cNvPr id="5" name="Picture 4" descr="Arrow Pointing towards the Records Tab" title="Records"/>
          <p:cNvPicPr>
            <a:picLocks noChangeAspect="1"/>
          </p:cNvPicPr>
          <p:nvPr/>
        </p:nvPicPr>
        <p:blipFill>
          <a:blip r:embed="rId3"/>
          <a:stretch>
            <a:fillRect/>
          </a:stretch>
        </p:blipFill>
        <p:spPr>
          <a:xfrm>
            <a:off x="1200150" y="2209800"/>
            <a:ext cx="6743700" cy="2028825"/>
          </a:xfrm>
          <a:prstGeom prst="rect">
            <a:avLst/>
          </a:prstGeom>
        </p:spPr>
      </p:pic>
    </p:spTree>
    <p:extLst>
      <p:ext uri="{BB962C8B-B14F-4D97-AF65-F5344CB8AC3E}">
        <p14:creationId xmlns:p14="http://schemas.microsoft.com/office/powerpoint/2010/main" val="75864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834" y="5029200"/>
            <a:ext cx="8229600" cy="1491738"/>
          </a:xfrm>
        </p:spPr>
        <p:txBody>
          <a:bodyPr/>
          <a:lstStyle/>
          <a:p>
            <a:pPr marL="0" indent="0">
              <a:buNone/>
            </a:pPr>
            <a:endParaRPr lang="en-US" dirty="0"/>
          </a:p>
          <a:p>
            <a:pPr marL="0" indent="0">
              <a:buNone/>
            </a:pPr>
            <a:r>
              <a:rPr lang="en-US" dirty="0"/>
              <a:t>Select “My NTD Reporter Profile(s)”</a:t>
            </a:r>
          </a:p>
        </p:txBody>
      </p:sp>
      <p:pic>
        <p:nvPicPr>
          <p:cNvPr id="8" name="Picture 7" descr="Arrow Pointing to My NTD Reporter Profile(s)" title="Profile"/>
          <p:cNvPicPr>
            <a:picLocks noChangeAspect="1"/>
          </p:cNvPicPr>
          <p:nvPr/>
        </p:nvPicPr>
        <p:blipFill>
          <a:blip r:embed="rId3"/>
          <a:stretch>
            <a:fillRect/>
          </a:stretch>
        </p:blipFill>
        <p:spPr>
          <a:xfrm>
            <a:off x="219834" y="1828800"/>
            <a:ext cx="8808339" cy="3486150"/>
          </a:xfrm>
          <a:prstGeom prst="rect">
            <a:avLst/>
          </a:prstGeom>
        </p:spPr>
      </p:pic>
      <p:sp>
        <p:nvSpPr>
          <p:cNvPr id="9" name="Title 1"/>
          <p:cNvSpPr>
            <a:spLocks noGrp="1"/>
          </p:cNvSpPr>
          <p:nvPr>
            <p:ph type="title"/>
          </p:nvPr>
        </p:nvSpPr>
        <p:spPr>
          <a:xfrm>
            <a:off x="457200" y="808038"/>
            <a:ext cx="8229600" cy="822325"/>
          </a:xfrm>
        </p:spPr>
        <p:txBody>
          <a:bodyPr/>
          <a:lstStyle/>
          <a:p>
            <a:r>
              <a:rPr lang="en-US" dirty="0"/>
              <a:t>Defining Users</a:t>
            </a:r>
          </a:p>
        </p:txBody>
      </p:sp>
    </p:spTree>
    <p:extLst>
      <p:ext uri="{BB962C8B-B14F-4D97-AF65-F5344CB8AC3E}">
        <p14:creationId xmlns:p14="http://schemas.microsoft.com/office/powerpoint/2010/main" val="184248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r>
              <a:rPr lang="en-US" b="1" dirty="0"/>
              <a:t>Joseph </a:t>
            </a:r>
            <a:r>
              <a:rPr lang="en-US" b="1" dirty="0" err="1"/>
              <a:t>Eldredge</a:t>
            </a:r>
            <a:endParaRPr lang="en-US" b="1" dirty="0"/>
          </a:p>
          <a:p>
            <a:pPr marL="0" indent="0" algn="ctr">
              <a:buNone/>
            </a:pPr>
            <a:r>
              <a:rPr lang="en-US" sz="2400" dirty="0">
                <a:hlinkClick r:id="rId3"/>
              </a:rPr>
              <a:t>Joseph.eldredge.ctr@dot.gov</a:t>
            </a:r>
            <a:endParaRPr lang="en-US" sz="2400" dirty="0"/>
          </a:p>
          <a:p>
            <a:pPr marL="0" indent="0" algn="ctr">
              <a:buNone/>
            </a:pPr>
            <a:r>
              <a:rPr lang="en-US" sz="2400" dirty="0"/>
              <a:t>434-993-8690</a:t>
            </a:r>
          </a:p>
          <a:p>
            <a:pPr marL="0" indent="0">
              <a:buNone/>
            </a:pPr>
            <a:endParaRPr lang="en-US" dirty="0"/>
          </a:p>
        </p:txBody>
      </p:sp>
    </p:spTree>
    <p:extLst>
      <p:ext uri="{BB962C8B-B14F-4D97-AF65-F5344CB8AC3E}">
        <p14:creationId xmlns:p14="http://schemas.microsoft.com/office/powerpoint/2010/main" val="223792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91" y="5568220"/>
            <a:ext cx="8229600" cy="1289780"/>
          </a:xfrm>
        </p:spPr>
        <p:txBody>
          <a:bodyPr/>
          <a:lstStyle/>
          <a:p>
            <a:pPr marL="0" indent="0">
              <a:buNone/>
            </a:pPr>
            <a:r>
              <a:rPr lang="en-US" sz="2400" dirty="0"/>
              <a:t>Select your State Profile </a:t>
            </a:r>
          </a:p>
          <a:p>
            <a:pPr lvl="1">
              <a:buFont typeface="Wingdings" panose="05000000000000000000" pitchFamily="2" charset="2"/>
              <a:buChar char="Ø"/>
            </a:pPr>
            <a:r>
              <a:rPr lang="en-US" sz="2200" dirty="0"/>
              <a:t>State users won’t see Profiles for Urban agencies unless a viewer of the Urban Report.</a:t>
            </a:r>
          </a:p>
          <a:p>
            <a:pPr marL="0" indent="0">
              <a:buNone/>
            </a:pPr>
            <a:endParaRPr lang="en-US" sz="2400" dirty="0"/>
          </a:p>
          <a:p>
            <a:endParaRPr lang="en-US" sz="2400" dirty="0"/>
          </a:p>
        </p:txBody>
      </p:sp>
      <p:pic>
        <p:nvPicPr>
          <p:cNvPr id="4" name="Picture 3" descr="Arrow Pointing to State Package" title="State Pack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09" y="1676400"/>
            <a:ext cx="8390382" cy="389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List of Subrecipient Agencies" title="Agency's"/>
          <p:cNvPicPr>
            <a:picLocks noChangeAspect="1"/>
          </p:cNvPicPr>
          <p:nvPr/>
        </p:nvPicPr>
        <p:blipFill>
          <a:blip r:embed="rId4"/>
          <a:stretch>
            <a:fillRect/>
          </a:stretch>
        </p:blipFill>
        <p:spPr>
          <a:xfrm>
            <a:off x="2514600" y="2558320"/>
            <a:ext cx="4857750" cy="3009900"/>
          </a:xfrm>
          <a:prstGeom prst="rect">
            <a:avLst/>
          </a:prstGeom>
        </p:spPr>
      </p:pic>
      <p:cxnSp>
        <p:nvCxnSpPr>
          <p:cNvPr id="5" name="Straight Arrow Connector 4" descr="Arrow Pointing to State Package" title="Arrow"/>
          <p:cNvCxnSpPr/>
          <p:nvPr/>
        </p:nvCxnSpPr>
        <p:spPr>
          <a:xfrm flipH="1">
            <a:off x="6000750" y="5088151"/>
            <a:ext cx="1371600" cy="14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7200" y="808038"/>
            <a:ext cx="8229600" cy="822325"/>
          </a:xfrm>
        </p:spPr>
        <p:txBody>
          <a:bodyPr/>
          <a:lstStyle/>
          <a:p>
            <a:r>
              <a:rPr lang="en-US" dirty="0"/>
              <a:t>Defining Users</a:t>
            </a:r>
          </a:p>
        </p:txBody>
      </p:sp>
    </p:spTree>
    <p:extLst>
      <p:ext uri="{BB962C8B-B14F-4D97-AF65-F5344CB8AC3E}">
        <p14:creationId xmlns:p14="http://schemas.microsoft.com/office/powerpoint/2010/main" val="368871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808038"/>
            <a:ext cx="8229600" cy="822325"/>
          </a:xfrm>
        </p:spPr>
        <p:txBody>
          <a:bodyPr/>
          <a:lstStyle/>
          <a:p>
            <a:r>
              <a:rPr lang="en-US" dirty="0"/>
              <a:t>Defining Users</a:t>
            </a:r>
          </a:p>
        </p:txBody>
      </p:sp>
      <p:sp>
        <p:nvSpPr>
          <p:cNvPr id="3" name="Content Placeholder 2"/>
          <p:cNvSpPr>
            <a:spLocks noGrp="1"/>
          </p:cNvSpPr>
          <p:nvPr>
            <p:ph idx="1"/>
          </p:nvPr>
        </p:nvSpPr>
        <p:spPr>
          <a:xfrm>
            <a:off x="457200" y="4267200"/>
            <a:ext cx="8229600" cy="1893888"/>
          </a:xfrm>
        </p:spPr>
        <p:txBody>
          <a:bodyPr/>
          <a:lstStyle/>
          <a:p>
            <a:pPr marL="0" indent="0">
              <a:buNone/>
            </a:pPr>
            <a:r>
              <a:rPr lang="en-US" sz="2400" dirty="0"/>
              <a:t>Select Related Actions</a:t>
            </a:r>
          </a:p>
          <a:p>
            <a:pPr lvl="1">
              <a:buFont typeface="Wingdings" panose="05000000000000000000" pitchFamily="2" charset="2"/>
              <a:buChar char="Ø"/>
            </a:pPr>
            <a:r>
              <a:rPr lang="en-US" sz="2000" dirty="0"/>
              <a:t>All forms have a non-editable “Summary” page</a:t>
            </a:r>
          </a:p>
          <a:p>
            <a:pPr lvl="1">
              <a:buFont typeface="Wingdings" panose="05000000000000000000" pitchFamily="2" charset="2"/>
              <a:buChar char="Ø"/>
            </a:pPr>
            <a:r>
              <a:rPr lang="en-US" sz="2000" dirty="0"/>
              <a:t>Data Entry &amp; Edits require a “Related Action”</a:t>
            </a:r>
          </a:p>
        </p:txBody>
      </p:sp>
      <p:pic>
        <p:nvPicPr>
          <p:cNvPr id="6" name="Picture 5" descr="Summary Screen of Profile, arrow is pointing at Related Actions" title="Profile Summary"/>
          <p:cNvPicPr>
            <a:picLocks noChangeAspect="1"/>
          </p:cNvPicPr>
          <p:nvPr/>
        </p:nvPicPr>
        <p:blipFill>
          <a:blip r:embed="rId3"/>
          <a:stretch>
            <a:fillRect/>
          </a:stretch>
        </p:blipFill>
        <p:spPr>
          <a:xfrm>
            <a:off x="125015" y="885523"/>
            <a:ext cx="8893969" cy="3357563"/>
          </a:xfrm>
          <a:prstGeom prst="rect">
            <a:avLst/>
          </a:prstGeom>
        </p:spPr>
      </p:pic>
    </p:spTree>
    <p:extLst>
      <p:ext uri="{BB962C8B-B14F-4D97-AF65-F5344CB8AC3E}">
        <p14:creationId xmlns:p14="http://schemas.microsoft.com/office/powerpoint/2010/main" val="3905245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08038"/>
            <a:ext cx="8229600" cy="822325"/>
          </a:xfrm>
        </p:spPr>
        <p:txBody>
          <a:bodyPr/>
          <a:lstStyle/>
          <a:p>
            <a:r>
              <a:rPr lang="en-US" dirty="0"/>
              <a:t>Defining Users</a:t>
            </a:r>
          </a:p>
        </p:txBody>
      </p:sp>
      <p:pic>
        <p:nvPicPr>
          <p:cNvPr id="7" name="Picture 6" descr="Arrow Pointing towards View and Manager Reporter Users " title="Defining Users"/>
          <p:cNvPicPr>
            <a:picLocks noChangeAspect="1"/>
          </p:cNvPicPr>
          <p:nvPr/>
        </p:nvPicPr>
        <p:blipFill>
          <a:blip r:embed="rId3"/>
          <a:stretch>
            <a:fillRect/>
          </a:stretch>
        </p:blipFill>
        <p:spPr>
          <a:xfrm>
            <a:off x="365395" y="2743200"/>
            <a:ext cx="8413209" cy="1167425"/>
          </a:xfrm>
          <a:prstGeom prst="rect">
            <a:avLst/>
          </a:prstGeom>
        </p:spPr>
      </p:pic>
      <p:sp>
        <p:nvSpPr>
          <p:cNvPr id="3" name="Content Placeholder 2"/>
          <p:cNvSpPr>
            <a:spLocks noGrp="1"/>
          </p:cNvSpPr>
          <p:nvPr>
            <p:ph idx="1"/>
          </p:nvPr>
        </p:nvSpPr>
        <p:spPr>
          <a:xfrm>
            <a:off x="609599" y="3810000"/>
            <a:ext cx="7988855" cy="1524000"/>
          </a:xfrm>
        </p:spPr>
        <p:txBody>
          <a:bodyPr/>
          <a:lstStyle/>
          <a:p>
            <a:pPr marL="0" indent="0">
              <a:buNone/>
            </a:pPr>
            <a:r>
              <a:rPr lang="en-US" dirty="0"/>
              <a:t>Select the P-30 (Reporter Users)</a:t>
            </a:r>
          </a:p>
        </p:txBody>
      </p:sp>
      <p:pic>
        <p:nvPicPr>
          <p:cNvPr id="4" name="Picture 3" descr="Arrow pointing at P-30 (Users)" title="Profile Users"/>
          <p:cNvPicPr>
            <a:picLocks noChangeAspect="1"/>
          </p:cNvPicPr>
          <p:nvPr/>
        </p:nvPicPr>
        <p:blipFill>
          <a:blip r:embed="rId4"/>
          <a:stretch>
            <a:fillRect/>
          </a:stretch>
        </p:blipFill>
        <p:spPr>
          <a:xfrm>
            <a:off x="63245" y="924487"/>
            <a:ext cx="9017508" cy="2765679"/>
          </a:xfrm>
          <a:prstGeom prst="rect">
            <a:avLst/>
          </a:prstGeom>
        </p:spPr>
      </p:pic>
    </p:spTree>
    <p:extLst>
      <p:ext uri="{BB962C8B-B14F-4D97-AF65-F5344CB8AC3E}">
        <p14:creationId xmlns:p14="http://schemas.microsoft.com/office/powerpoint/2010/main" val="133726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808038"/>
            <a:ext cx="8229600" cy="822325"/>
          </a:xfrm>
        </p:spPr>
        <p:txBody>
          <a:bodyPr/>
          <a:lstStyle/>
          <a:p>
            <a:r>
              <a:rPr lang="en-US" dirty="0"/>
              <a:t>Defining Users</a:t>
            </a:r>
          </a:p>
        </p:txBody>
      </p:sp>
      <p:sp>
        <p:nvSpPr>
          <p:cNvPr id="3" name="Content Placeholder 2"/>
          <p:cNvSpPr>
            <a:spLocks noGrp="1"/>
          </p:cNvSpPr>
          <p:nvPr>
            <p:ph idx="1"/>
          </p:nvPr>
        </p:nvSpPr>
        <p:spPr>
          <a:xfrm>
            <a:off x="381000" y="5212461"/>
            <a:ext cx="8077200" cy="1329627"/>
          </a:xfrm>
        </p:spPr>
        <p:txBody>
          <a:bodyPr/>
          <a:lstStyle/>
          <a:p>
            <a:pPr marL="0" indent="0">
              <a:buNone/>
            </a:pPr>
            <a:r>
              <a:rPr lang="en-US" sz="2400" dirty="0"/>
              <a:t>Click “Add User”</a:t>
            </a:r>
          </a:p>
          <a:p>
            <a:pPr lvl="1">
              <a:buFont typeface="Wingdings" panose="05000000000000000000" pitchFamily="2" charset="2"/>
              <a:buChar char="Ø"/>
            </a:pPr>
            <a:r>
              <a:rPr lang="en-US" sz="2200" dirty="0"/>
              <a:t>Once you click “Add”, you will be able to enter data for that user</a:t>
            </a:r>
          </a:p>
        </p:txBody>
      </p:sp>
      <p:pic>
        <p:nvPicPr>
          <p:cNvPr id="6" name="Picture 5" descr="P-30 Add User Button" title="Add User"/>
          <p:cNvPicPr>
            <a:picLocks noChangeAspect="1"/>
          </p:cNvPicPr>
          <p:nvPr/>
        </p:nvPicPr>
        <p:blipFill>
          <a:blip r:embed="rId3"/>
          <a:stretch>
            <a:fillRect/>
          </a:stretch>
        </p:blipFill>
        <p:spPr>
          <a:xfrm>
            <a:off x="381000" y="933926"/>
            <a:ext cx="8379619" cy="3866674"/>
          </a:xfrm>
          <a:prstGeom prst="rect">
            <a:avLst/>
          </a:prstGeom>
        </p:spPr>
      </p:pic>
    </p:spTree>
    <p:extLst>
      <p:ext uri="{BB962C8B-B14F-4D97-AF65-F5344CB8AC3E}">
        <p14:creationId xmlns:p14="http://schemas.microsoft.com/office/powerpoint/2010/main" val="403361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Enter Data</a:t>
            </a:r>
          </a:p>
        </p:txBody>
      </p:sp>
      <p:pic>
        <p:nvPicPr>
          <p:cNvPr id="4" name="Picture 3" descr="Information required to enter a new user into the system." title="Users Information"/>
          <p:cNvPicPr>
            <a:picLocks noChangeAspect="1"/>
          </p:cNvPicPr>
          <p:nvPr/>
        </p:nvPicPr>
        <p:blipFill>
          <a:blip r:embed="rId2"/>
          <a:stretch>
            <a:fillRect/>
          </a:stretch>
        </p:blipFill>
        <p:spPr>
          <a:xfrm>
            <a:off x="1591864" y="1098854"/>
            <a:ext cx="6188869" cy="4392454"/>
          </a:xfrm>
          <a:prstGeom prst="rect">
            <a:avLst/>
          </a:prstGeom>
        </p:spPr>
      </p:pic>
      <p:sp>
        <p:nvSpPr>
          <p:cNvPr id="5" name="Content Placeholder 2"/>
          <p:cNvSpPr txBox="1">
            <a:spLocks/>
          </p:cNvSpPr>
          <p:nvPr/>
        </p:nvSpPr>
        <p:spPr bwMode="auto">
          <a:xfrm>
            <a:off x="990599" y="551252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r>
              <a:rPr lang="en-US" sz="2400" kern="0"/>
              <a:t>Enter Data</a:t>
            </a:r>
          </a:p>
          <a:p>
            <a:pPr lvl="1">
              <a:buFont typeface="Wingdings" panose="05000000000000000000" pitchFamily="2" charset="2"/>
              <a:buChar char="Ø"/>
            </a:pPr>
            <a:r>
              <a:rPr lang="en-US" sz="2000" kern="0"/>
              <a:t>Fields with a red asterisk are required</a:t>
            </a:r>
          </a:p>
          <a:p>
            <a:pPr marL="0" indent="0">
              <a:buFontTx/>
              <a:buNone/>
            </a:pPr>
            <a:endParaRPr lang="en-US" sz="2000" kern="0" dirty="0"/>
          </a:p>
        </p:txBody>
      </p:sp>
    </p:spTree>
    <p:extLst>
      <p:ext uri="{BB962C8B-B14F-4D97-AF65-F5344CB8AC3E}">
        <p14:creationId xmlns:p14="http://schemas.microsoft.com/office/powerpoint/2010/main" val="403169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808038"/>
            <a:ext cx="8229600" cy="822325"/>
          </a:xfrm>
        </p:spPr>
        <p:txBody>
          <a:bodyPr/>
          <a:lstStyle/>
          <a:p>
            <a:r>
              <a:rPr lang="en-US" dirty="0">
                <a:solidFill>
                  <a:srgbClr val="E9E0C9"/>
                </a:solidFill>
              </a:rPr>
              <a:t>Defining Users</a:t>
            </a:r>
          </a:p>
        </p:txBody>
      </p:sp>
      <p:sp>
        <p:nvSpPr>
          <p:cNvPr id="3" name="Content Placeholder 2"/>
          <p:cNvSpPr>
            <a:spLocks noGrp="1"/>
          </p:cNvSpPr>
          <p:nvPr>
            <p:ph idx="1"/>
          </p:nvPr>
        </p:nvSpPr>
        <p:spPr>
          <a:xfrm>
            <a:off x="317034" y="4572000"/>
            <a:ext cx="8229600" cy="2286000"/>
          </a:xfrm>
        </p:spPr>
        <p:txBody>
          <a:bodyPr/>
          <a:lstStyle/>
          <a:p>
            <a:pPr marL="0" indent="0">
              <a:buNone/>
            </a:pPr>
            <a:r>
              <a:rPr lang="en-US" sz="2400" dirty="0"/>
              <a:t>Assign Role</a:t>
            </a:r>
          </a:p>
          <a:p>
            <a:pPr lvl="1">
              <a:buFont typeface="Wingdings" panose="05000000000000000000" pitchFamily="2" charset="2"/>
              <a:buChar char="Ø"/>
            </a:pPr>
            <a:r>
              <a:rPr lang="en-US" sz="2000" dirty="0"/>
              <a:t>Assign the user’s role</a:t>
            </a:r>
          </a:p>
          <a:p>
            <a:pPr lvl="1">
              <a:buFont typeface="Wingdings" panose="05000000000000000000" pitchFamily="2" charset="2"/>
              <a:buChar char="Ø"/>
            </a:pPr>
            <a:r>
              <a:rPr lang="en-US" sz="2000" dirty="0"/>
              <a:t>NTD Requires at least two users:</a:t>
            </a:r>
          </a:p>
          <a:p>
            <a:pPr lvl="2">
              <a:buFont typeface="Wingdings" panose="05000000000000000000" pitchFamily="2" charset="2"/>
              <a:buChar char="Ø"/>
            </a:pPr>
            <a:r>
              <a:rPr lang="en-US" sz="1800" dirty="0"/>
              <a:t>CEO </a:t>
            </a:r>
          </a:p>
          <a:p>
            <a:pPr lvl="2">
              <a:buFont typeface="Wingdings" panose="05000000000000000000" pitchFamily="2" charset="2"/>
              <a:buChar char="Ø"/>
            </a:pPr>
            <a:r>
              <a:rPr lang="en-US" sz="2000" dirty="0"/>
              <a:t>One additional user</a:t>
            </a:r>
          </a:p>
          <a:p>
            <a:pPr lvl="1">
              <a:buFont typeface="Arial" panose="020B0604020202020204" pitchFamily="34" charset="0"/>
              <a:buChar char="•"/>
            </a:pPr>
            <a:endParaRPr lang="en-US" dirty="0"/>
          </a:p>
        </p:txBody>
      </p:sp>
      <p:pic>
        <p:nvPicPr>
          <p:cNvPr id="6" name="Picture 5" descr="NTD Role Drop Down selection" title="Role Selection"/>
          <p:cNvPicPr>
            <a:picLocks noChangeAspect="1"/>
          </p:cNvPicPr>
          <p:nvPr/>
        </p:nvPicPr>
        <p:blipFill>
          <a:blip r:embed="rId3"/>
          <a:stretch>
            <a:fillRect/>
          </a:stretch>
        </p:blipFill>
        <p:spPr>
          <a:xfrm>
            <a:off x="292920" y="1219200"/>
            <a:ext cx="8632031" cy="3262313"/>
          </a:xfrm>
          <a:prstGeom prst="rect">
            <a:avLst/>
          </a:prstGeom>
        </p:spPr>
      </p:pic>
    </p:spTree>
    <p:extLst>
      <p:ext uri="{BB962C8B-B14F-4D97-AF65-F5344CB8AC3E}">
        <p14:creationId xmlns:p14="http://schemas.microsoft.com/office/powerpoint/2010/main" val="132900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NTD Roles</a:t>
            </a:r>
          </a:p>
        </p:txBody>
      </p:sp>
      <p:graphicFrame>
        <p:nvGraphicFramePr>
          <p:cNvPr id="6" name="Table 5" descr="Roles that are available NTD 2.0 " title="NTD 2.0 Roles"/>
          <p:cNvGraphicFramePr>
            <a:graphicFrameLocks noGrp="1"/>
          </p:cNvGraphicFramePr>
          <p:nvPr>
            <p:extLst>
              <p:ext uri="{D42A27DB-BD31-4B8C-83A1-F6EECF244321}">
                <p14:modId xmlns:p14="http://schemas.microsoft.com/office/powerpoint/2010/main" val="2856764587"/>
              </p:ext>
            </p:extLst>
          </p:nvPr>
        </p:nvGraphicFramePr>
        <p:xfrm>
          <a:off x="4724400" y="2373086"/>
          <a:ext cx="3048000" cy="30147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13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85000"/>
                              <a:lumOff val="15000"/>
                            </a:schemeClr>
                          </a:solidFill>
                        </a:rPr>
                        <a:t>NTD 2.0</a:t>
                      </a:r>
                    </a:p>
                  </a:txBody>
                  <a:tcPr>
                    <a:solidFill>
                      <a:schemeClr val="bg1">
                        <a:lumMod val="85000"/>
                      </a:schemeClr>
                    </a:solidFill>
                  </a:tcPr>
                </a:tc>
                <a:extLst>
                  <a:ext uri="{0D108BD9-81ED-4DB2-BD59-A6C34878D82A}">
                    <a16:rowId xmlns:a16="http://schemas.microsoft.com/office/drawing/2014/main" val="10000"/>
                  </a:ext>
                </a:extLst>
              </a:tr>
              <a:tr h="500179">
                <a:tc>
                  <a:txBody>
                    <a:bodyPr/>
                    <a:lstStyle/>
                    <a:p>
                      <a:pPr algn="ctr"/>
                      <a:r>
                        <a:rPr lang="en-US" dirty="0"/>
                        <a:t>CEO</a:t>
                      </a:r>
                    </a:p>
                  </a:txBody>
                  <a:tcPr/>
                </a:tc>
                <a:extLst>
                  <a:ext uri="{0D108BD9-81ED-4DB2-BD59-A6C34878D82A}">
                    <a16:rowId xmlns:a16="http://schemas.microsoft.com/office/drawing/2014/main" val="10001"/>
                  </a:ext>
                </a:extLst>
              </a:tr>
              <a:tr h="500179">
                <a:tc>
                  <a:txBody>
                    <a:bodyPr/>
                    <a:lstStyle/>
                    <a:p>
                      <a:pPr algn="ctr"/>
                      <a:r>
                        <a:rPr lang="en-US" dirty="0"/>
                        <a:t>CEO Delegate</a:t>
                      </a:r>
                    </a:p>
                  </a:txBody>
                  <a:tcPr/>
                </a:tc>
                <a:extLst>
                  <a:ext uri="{0D108BD9-81ED-4DB2-BD59-A6C34878D82A}">
                    <a16:rowId xmlns:a16="http://schemas.microsoft.com/office/drawing/2014/main" val="10002"/>
                  </a:ext>
                </a:extLst>
              </a:tr>
              <a:tr h="500179">
                <a:tc>
                  <a:txBody>
                    <a:bodyPr/>
                    <a:lstStyle/>
                    <a:p>
                      <a:pPr algn="ctr"/>
                      <a:r>
                        <a:rPr lang="en-US" dirty="0"/>
                        <a:t>NTD Contact</a:t>
                      </a:r>
                    </a:p>
                  </a:txBody>
                  <a:tcPr/>
                </a:tc>
                <a:extLst>
                  <a:ext uri="{0D108BD9-81ED-4DB2-BD59-A6C34878D82A}">
                    <a16:rowId xmlns:a16="http://schemas.microsoft.com/office/drawing/2014/main" val="10003"/>
                  </a:ext>
                </a:extLst>
              </a:tr>
              <a:tr h="500179">
                <a:tc>
                  <a:txBody>
                    <a:bodyPr/>
                    <a:lstStyle/>
                    <a:p>
                      <a:pPr algn="ctr"/>
                      <a:r>
                        <a:rPr lang="en-US" dirty="0"/>
                        <a:t>Editor</a:t>
                      </a:r>
                    </a:p>
                  </a:txBody>
                  <a:tcPr/>
                </a:tc>
                <a:extLst>
                  <a:ext uri="{0D108BD9-81ED-4DB2-BD59-A6C34878D82A}">
                    <a16:rowId xmlns:a16="http://schemas.microsoft.com/office/drawing/2014/main" val="10004"/>
                  </a:ext>
                </a:extLst>
              </a:tr>
              <a:tr h="500179">
                <a:tc>
                  <a:txBody>
                    <a:bodyPr/>
                    <a:lstStyle/>
                    <a:p>
                      <a:pPr algn="ctr"/>
                      <a:r>
                        <a:rPr lang="en-US" dirty="0"/>
                        <a:t>Viewer</a:t>
                      </a: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990600" y="2743200"/>
            <a:ext cx="3429000" cy="2308324"/>
          </a:xfrm>
          <a:prstGeom prst="rect">
            <a:avLst/>
          </a:prstGeom>
        </p:spPr>
        <p:txBody>
          <a:bodyPr wrap="square">
            <a:spAutoFit/>
          </a:bodyPr>
          <a:lstStyle/>
          <a:p>
            <a:pPr marL="342900" indent="-342900">
              <a:buFont typeface="Arial" panose="020B0604020202020204" pitchFamily="34" charset="0"/>
              <a:buChar char="•"/>
            </a:pPr>
            <a:r>
              <a:rPr lang="en-US" sz="2400" dirty="0"/>
              <a:t>CEO or CEO Delegate must complete the Original Submission</a:t>
            </a:r>
          </a:p>
          <a:p>
            <a:pPr marL="342900" indent="-342900">
              <a:buFont typeface="Arial" panose="020B0604020202020204" pitchFamily="34" charset="0"/>
              <a:buChar char="•"/>
            </a:pPr>
            <a:r>
              <a:rPr lang="en-US" sz="2400" dirty="0"/>
              <a:t>NTD Contact can submit subsequent revisions</a:t>
            </a:r>
          </a:p>
        </p:txBody>
      </p:sp>
    </p:spTree>
    <p:extLst>
      <p:ext uri="{BB962C8B-B14F-4D97-AF65-F5344CB8AC3E}">
        <p14:creationId xmlns:p14="http://schemas.microsoft.com/office/powerpoint/2010/main" val="63395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 by Role</a:t>
            </a:r>
          </a:p>
        </p:txBody>
      </p:sp>
      <p:sp>
        <p:nvSpPr>
          <p:cNvPr id="3" name="Content Placeholder 2"/>
          <p:cNvSpPr>
            <a:spLocks noGrp="1"/>
          </p:cNvSpPr>
          <p:nvPr>
            <p:ph idx="1"/>
          </p:nvPr>
        </p:nvSpPr>
        <p:spPr/>
        <p:txBody>
          <a:bodyPr/>
          <a:lstStyle/>
          <a:p>
            <a:pPr marL="0" indent="0">
              <a:buNone/>
            </a:pPr>
            <a:r>
              <a:rPr lang="en-US" sz="2000" b="1" dirty="0"/>
              <a:t>CEO &amp; CEO Delegate</a:t>
            </a:r>
            <a:r>
              <a:rPr lang="en-US" sz="2000" dirty="0"/>
              <a:t>:</a:t>
            </a:r>
          </a:p>
          <a:p>
            <a:pPr>
              <a:buFont typeface="Wingdings" panose="05000000000000000000" pitchFamily="2" charset="2"/>
              <a:buChar char="Ø"/>
            </a:pPr>
            <a:r>
              <a:rPr lang="en-US" sz="1800" dirty="0"/>
              <a:t>Creating reporter requests (waivers, extension requests, etc.)</a:t>
            </a:r>
          </a:p>
          <a:p>
            <a:pPr>
              <a:buFont typeface="Wingdings" panose="05000000000000000000" pitchFamily="2" charset="2"/>
              <a:buChar char="Ø"/>
            </a:pPr>
            <a:r>
              <a:rPr lang="en-US" sz="1800" dirty="0"/>
              <a:t>Submit annual report package</a:t>
            </a:r>
          </a:p>
          <a:p>
            <a:pPr>
              <a:buFont typeface="Wingdings" panose="05000000000000000000" pitchFamily="2" charset="2"/>
              <a:buChar char="Ø"/>
            </a:pPr>
            <a:r>
              <a:rPr lang="en-US" sz="1800" dirty="0"/>
              <a:t>Can view and edit forms and issues</a:t>
            </a:r>
          </a:p>
          <a:p>
            <a:pPr marL="0" indent="0">
              <a:buNone/>
            </a:pPr>
            <a:r>
              <a:rPr lang="en-US" sz="2000" b="1" dirty="0"/>
              <a:t>NTD Contact</a:t>
            </a:r>
            <a:r>
              <a:rPr lang="en-US" sz="2000" dirty="0"/>
              <a:t>:</a:t>
            </a:r>
          </a:p>
          <a:p>
            <a:pPr>
              <a:buFont typeface="Wingdings" panose="05000000000000000000" pitchFamily="2" charset="2"/>
              <a:buChar char="Ø"/>
            </a:pPr>
            <a:r>
              <a:rPr lang="en-US" sz="1800" dirty="0"/>
              <a:t>Can submit all annual report after the original submission by the CEO</a:t>
            </a:r>
          </a:p>
          <a:p>
            <a:pPr>
              <a:buFont typeface="Wingdings" panose="05000000000000000000" pitchFamily="2" charset="2"/>
              <a:buChar char="Ø"/>
            </a:pPr>
            <a:r>
              <a:rPr lang="en-US" sz="1800" dirty="0"/>
              <a:t>Can view and edit forms and issues</a:t>
            </a:r>
          </a:p>
          <a:p>
            <a:pPr marL="0" indent="0">
              <a:buNone/>
            </a:pPr>
            <a:r>
              <a:rPr lang="en-US" sz="2000" b="1" dirty="0"/>
              <a:t>Editor</a:t>
            </a:r>
            <a:r>
              <a:rPr lang="en-US" sz="2000" dirty="0"/>
              <a:t>:</a:t>
            </a:r>
          </a:p>
          <a:p>
            <a:pPr>
              <a:buFont typeface="Wingdings" panose="05000000000000000000" pitchFamily="2" charset="2"/>
              <a:buChar char="Ø"/>
            </a:pPr>
            <a:r>
              <a:rPr lang="en-US" sz="1800" dirty="0"/>
              <a:t>Can view and edit forms and issues</a:t>
            </a:r>
          </a:p>
          <a:p>
            <a:pPr marL="0" indent="0">
              <a:buNone/>
            </a:pPr>
            <a:r>
              <a:rPr lang="en-US" sz="2000" b="1" dirty="0"/>
              <a:t>Viewer</a:t>
            </a:r>
            <a:r>
              <a:rPr lang="en-US" sz="2000" dirty="0"/>
              <a:t>:</a:t>
            </a:r>
          </a:p>
          <a:p>
            <a:pPr>
              <a:buFont typeface="Wingdings" panose="05000000000000000000" pitchFamily="2" charset="2"/>
              <a:buChar char="Ø"/>
            </a:pPr>
            <a:r>
              <a:rPr lang="en-US" sz="1800" dirty="0"/>
              <a:t>Can view forms and issues</a:t>
            </a:r>
          </a:p>
          <a:p>
            <a:pPr marL="0" indent="0">
              <a:buNone/>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260827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808038"/>
            <a:ext cx="8229600" cy="822325"/>
          </a:xfrm>
        </p:spPr>
        <p:txBody>
          <a:bodyPr/>
          <a:lstStyle/>
          <a:p>
            <a:r>
              <a:rPr lang="en-US" dirty="0">
                <a:solidFill>
                  <a:srgbClr val="E9E0C9"/>
                </a:solidFill>
              </a:rPr>
              <a:t>Defining Users</a:t>
            </a:r>
          </a:p>
        </p:txBody>
      </p:sp>
      <p:sp>
        <p:nvSpPr>
          <p:cNvPr id="3" name="Content Placeholder 2"/>
          <p:cNvSpPr>
            <a:spLocks noGrp="1"/>
          </p:cNvSpPr>
          <p:nvPr>
            <p:ph idx="1"/>
          </p:nvPr>
        </p:nvSpPr>
        <p:spPr>
          <a:xfrm>
            <a:off x="457200" y="5105400"/>
            <a:ext cx="8229600" cy="1055688"/>
          </a:xfrm>
        </p:spPr>
        <p:txBody>
          <a:bodyPr/>
          <a:lstStyle/>
          <a:p>
            <a:pPr marL="0" indent="0">
              <a:buNone/>
            </a:pPr>
            <a:r>
              <a:rPr lang="en-US" dirty="0"/>
              <a:t>Submit </a:t>
            </a:r>
          </a:p>
          <a:p>
            <a:pPr lvl="1">
              <a:buFont typeface="Wingdings" panose="05000000000000000000" pitchFamily="2" charset="2"/>
              <a:buChar char="Ø"/>
            </a:pPr>
            <a:r>
              <a:rPr lang="en-US" dirty="0"/>
              <a:t>Finish by pressing submit</a:t>
            </a:r>
          </a:p>
        </p:txBody>
      </p:sp>
      <p:pic>
        <p:nvPicPr>
          <p:cNvPr id="7" name="Picture 6" descr="End of the addition of Roles, click submit" title="Submission Screen"/>
          <p:cNvPicPr>
            <a:picLocks noChangeAspect="1"/>
          </p:cNvPicPr>
          <p:nvPr/>
        </p:nvPicPr>
        <p:blipFill>
          <a:blip r:embed="rId3"/>
          <a:stretch>
            <a:fillRect/>
          </a:stretch>
        </p:blipFill>
        <p:spPr>
          <a:xfrm>
            <a:off x="913447" y="990600"/>
            <a:ext cx="7317105" cy="4140517"/>
          </a:xfrm>
          <a:prstGeom prst="rect">
            <a:avLst/>
          </a:prstGeom>
        </p:spPr>
      </p:pic>
    </p:spTree>
    <p:extLst>
      <p:ext uri="{BB962C8B-B14F-4D97-AF65-F5344CB8AC3E}">
        <p14:creationId xmlns:p14="http://schemas.microsoft.com/office/powerpoint/2010/main" val="1117181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User Information</a:t>
            </a:r>
          </a:p>
        </p:txBody>
      </p:sp>
      <p:sp>
        <p:nvSpPr>
          <p:cNvPr id="3" name="Content Placeholder 2"/>
          <p:cNvSpPr>
            <a:spLocks noGrp="1"/>
          </p:cNvSpPr>
          <p:nvPr>
            <p:ph idx="1"/>
          </p:nvPr>
        </p:nvSpPr>
        <p:spPr>
          <a:xfrm>
            <a:off x="457200" y="1630363"/>
            <a:ext cx="8229600" cy="4530725"/>
          </a:xfrm>
        </p:spPr>
        <p:txBody>
          <a:bodyPr/>
          <a:lstStyle/>
          <a:p>
            <a:pPr marL="0" indent="0">
              <a:buNone/>
            </a:pPr>
            <a:r>
              <a:rPr lang="en-US" sz="2000" dirty="0"/>
              <a:t>Only the User Manager (UM) can edit other’s contact information</a:t>
            </a:r>
          </a:p>
          <a:p>
            <a:pPr lvl="1">
              <a:buFont typeface="Wingdings" panose="05000000000000000000" pitchFamily="2" charset="2"/>
              <a:buChar char="Ø"/>
            </a:pPr>
            <a:r>
              <a:rPr lang="en-US" sz="2000" dirty="0"/>
              <a:t>Click “Users” under the Records tab to complete the search and update.</a:t>
            </a:r>
          </a:p>
        </p:txBody>
      </p:sp>
      <p:pic>
        <p:nvPicPr>
          <p:cNvPr id="6" name="Picture 5" descr="Click on Users to search for other people within the agency." title="Users"/>
          <p:cNvPicPr>
            <a:picLocks noChangeAspect="1"/>
          </p:cNvPicPr>
          <p:nvPr/>
        </p:nvPicPr>
        <p:blipFill>
          <a:blip r:embed="rId3"/>
          <a:stretch>
            <a:fillRect/>
          </a:stretch>
        </p:blipFill>
        <p:spPr>
          <a:xfrm>
            <a:off x="1882854" y="2743200"/>
            <a:ext cx="5378291" cy="3800951"/>
          </a:xfrm>
          <a:prstGeom prst="rect">
            <a:avLst/>
          </a:prstGeom>
        </p:spPr>
      </p:pic>
    </p:spTree>
    <p:extLst>
      <p:ext uri="{BB962C8B-B14F-4D97-AF65-F5344CB8AC3E}">
        <p14:creationId xmlns:p14="http://schemas.microsoft.com/office/powerpoint/2010/main" val="319344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Report Year 2015 Changes and Clarifications</a:t>
            </a:r>
          </a:p>
          <a:p>
            <a:r>
              <a:rPr lang="en-US" dirty="0"/>
              <a:t>NTD 2.0 System Overview</a:t>
            </a:r>
          </a:p>
          <a:p>
            <a:r>
              <a:rPr lang="en-US" dirty="0"/>
              <a:t>User Manager Rights and Privileges </a:t>
            </a:r>
          </a:p>
          <a:p>
            <a:r>
              <a:rPr lang="en-US" dirty="0"/>
              <a:t>Report Year Kickoff </a:t>
            </a:r>
          </a:p>
          <a:p>
            <a:r>
              <a:rPr lang="en-US" dirty="0"/>
              <a:t>Annual Form Navigation</a:t>
            </a:r>
          </a:p>
          <a:p>
            <a:r>
              <a:rPr lang="en-US" dirty="0"/>
              <a:t>Submission</a:t>
            </a:r>
          </a:p>
          <a:p>
            <a:r>
              <a:rPr lang="en-US" dirty="0"/>
              <a:t>Validation Process</a:t>
            </a:r>
          </a:p>
          <a:p>
            <a:endParaRPr lang="en-US" dirty="0"/>
          </a:p>
        </p:txBody>
      </p:sp>
    </p:spTree>
    <p:extLst>
      <p:ext uri="{BB962C8B-B14F-4D97-AF65-F5344CB8AC3E}">
        <p14:creationId xmlns:p14="http://schemas.microsoft.com/office/powerpoint/2010/main" val="75982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User Information</a:t>
            </a:r>
          </a:p>
        </p:txBody>
      </p:sp>
      <p:sp>
        <p:nvSpPr>
          <p:cNvPr id="3" name="Content Placeholder 2"/>
          <p:cNvSpPr>
            <a:spLocks noGrp="1"/>
          </p:cNvSpPr>
          <p:nvPr>
            <p:ph idx="1"/>
          </p:nvPr>
        </p:nvSpPr>
        <p:spPr/>
        <p:txBody>
          <a:bodyPr/>
          <a:lstStyle/>
          <a:p>
            <a:pPr marL="1587" indent="0">
              <a:buNone/>
            </a:pPr>
            <a:r>
              <a:rPr lang="en-US" dirty="0"/>
              <a:t>If the User is logged on, they may update their own account information under “Profile”</a:t>
            </a:r>
          </a:p>
        </p:txBody>
      </p:sp>
      <p:pic>
        <p:nvPicPr>
          <p:cNvPr id="4" name="Picture 3" descr="Drop down selection under User's Name" title="Edit User Information"/>
          <p:cNvPicPr>
            <a:picLocks noChangeAspect="1"/>
          </p:cNvPicPr>
          <p:nvPr/>
        </p:nvPicPr>
        <p:blipFill>
          <a:blip r:embed="rId3"/>
          <a:stretch>
            <a:fillRect/>
          </a:stretch>
        </p:blipFill>
        <p:spPr>
          <a:xfrm>
            <a:off x="349329" y="3352800"/>
            <a:ext cx="8445341" cy="1982629"/>
          </a:xfrm>
          <a:prstGeom prst="rect">
            <a:avLst/>
          </a:prstGeom>
        </p:spPr>
      </p:pic>
    </p:spTree>
    <p:extLst>
      <p:ext uri="{BB962C8B-B14F-4D97-AF65-F5344CB8AC3E}">
        <p14:creationId xmlns:p14="http://schemas.microsoft.com/office/powerpoint/2010/main" val="148661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0"/>
            <a:ext cx="7772400" cy="1362075"/>
          </a:xfrm>
        </p:spPr>
        <p:txBody>
          <a:bodyPr/>
          <a:lstStyle/>
          <a:p>
            <a:pPr algn="ctr"/>
            <a:r>
              <a:rPr lang="en-US" sz="4800" i="1" dirty="0">
                <a:latin typeface="Calibri" panose="020F0502020204030204" pitchFamily="34" charset="0"/>
              </a:rPr>
              <a:t>Starting the Report</a:t>
            </a:r>
          </a:p>
        </p:txBody>
      </p:sp>
    </p:spTree>
    <p:extLst>
      <p:ext uri="{BB962C8B-B14F-4D97-AF65-F5344CB8AC3E}">
        <p14:creationId xmlns:p14="http://schemas.microsoft.com/office/powerpoint/2010/main" val="260578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Year Kickoff</a:t>
            </a:r>
          </a:p>
        </p:txBody>
      </p:sp>
      <p:sp>
        <p:nvSpPr>
          <p:cNvPr id="3" name="Content Placeholder 2"/>
          <p:cNvSpPr>
            <a:spLocks noGrp="1"/>
          </p:cNvSpPr>
          <p:nvPr>
            <p:ph idx="1"/>
          </p:nvPr>
        </p:nvSpPr>
        <p:spPr>
          <a:xfrm>
            <a:off x="304800" y="4876800"/>
            <a:ext cx="8382000" cy="1447800"/>
          </a:xfrm>
        </p:spPr>
        <p:txBody>
          <a:bodyPr/>
          <a:lstStyle/>
          <a:p>
            <a:pPr marL="457200" lvl="1" indent="0">
              <a:buNone/>
            </a:pPr>
            <a:r>
              <a:rPr lang="en-US" sz="2400" dirty="0"/>
              <a:t>Click on Tasks and select the Report Year Kickoff task</a:t>
            </a:r>
          </a:p>
          <a:p>
            <a:endParaRPr lang="en-US" dirty="0"/>
          </a:p>
        </p:txBody>
      </p:sp>
      <p:pic>
        <p:nvPicPr>
          <p:cNvPr id="2050" name="Picture 2" descr="Kickoff Task is available" title="Tas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90" y="1963968"/>
            <a:ext cx="818902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14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Report Year Kickoff</a:t>
            </a:r>
          </a:p>
        </p:txBody>
      </p:sp>
      <p:sp>
        <p:nvSpPr>
          <p:cNvPr id="5" name="Slide Number Placeholder 4"/>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solidFill>
                  <a:prstClr val="white"/>
                </a:solidFill>
              </a:rPr>
              <a:pPr/>
              <a:t>43</a:t>
            </a:fld>
            <a:endParaRPr lang="en-US">
              <a:solidFill>
                <a:prstClr val="white"/>
              </a:solidFill>
            </a:endParaRPr>
          </a:p>
        </p:txBody>
      </p:sp>
      <p:sp>
        <p:nvSpPr>
          <p:cNvPr id="8" name="Content Placeholder 2"/>
          <p:cNvSpPr txBox="1">
            <a:spLocks/>
          </p:cNvSpPr>
          <p:nvPr/>
        </p:nvSpPr>
        <p:spPr bwMode="auto">
          <a:xfrm>
            <a:off x="414300" y="4419600"/>
            <a:ext cx="67484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457200" lvl="1" indent="0">
              <a:buNone/>
            </a:pPr>
            <a:r>
              <a:rPr lang="en-US" sz="2400" kern="0" dirty="0"/>
              <a:t>“Accept” the task and then select “Proceed”</a:t>
            </a:r>
          </a:p>
          <a:p>
            <a:pPr marL="0" indent="0">
              <a:buNone/>
            </a:pPr>
            <a:endParaRPr lang="en-US" sz="2000" kern="0" dirty="0"/>
          </a:p>
        </p:txBody>
      </p:sp>
      <p:pic>
        <p:nvPicPr>
          <p:cNvPr id="3" name="Picture 2" descr="From Kickoff, the arrows are pointing at the Accept and Proceed buttons" title="Kickoff Steps"/>
          <p:cNvPicPr>
            <a:picLocks noChangeAspect="1"/>
          </p:cNvPicPr>
          <p:nvPr/>
        </p:nvPicPr>
        <p:blipFill>
          <a:blip r:embed="rId3"/>
          <a:stretch>
            <a:fillRect/>
          </a:stretch>
        </p:blipFill>
        <p:spPr>
          <a:xfrm>
            <a:off x="551974" y="1860092"/>
            <a:ext cx="8040052" cy="2256473"/>
          </a:xfrm>
          <a:prstGeom prst="rect">
            <a:avLst/>
          </a:prstGeom>
        </p:spPr>
      </p:pic>
    </p:spTree>
    <p:extLst>
      <p:ext uri="{BB962C8B-B14F-4D97-AF65-F5344CB8AC3E}">
        <p14:creationId xmlns:p14="http://schemas.microsoft.com/office/powerpoint/2010/main" val="1301157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Verify DOT Information</a:t>
            </a:r>
          </a:p>
        </p:txBody>
      </p:sp>
      <p:sp>
        <p:nvSpPr>
          <p:cNvPr id="5" name="Slide Number Placeholder 4"/>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solidFill>
                  <a:prstClr val="white"/>
                </a:solidFill>
              </a:rPr>
              <a:pPr/>
              <a:t>44</a:t>
            </a:fld>
            <a:endParaRPr lang="en-US">
              <a:solidFill>
                <a:prstClr val="white"/>
              </a:solidFill>
            </a:endParaRPr>
          </a:p>
        </p:txBody>
      </p:sp>
      <p:pic>
        <p:nvPicPr>
          <p:cNvPr id="6" name="Picture 5" descr="Option to update users During Kickoff" title="Manager Users"/>
          <p:cNvPicPr>
            <a:picLocks noChangeAspect="1" noChangeArrowheads="1"/>
          </p:cNvPicPr>
          <p:nvPr/>
        </p:nvPicPr>
        <p:blipFill rotWithShape="1">
          <a:blip r:embed="rId3">
            <a:extLst>
              <a:ext uri="{28A0092B-C50C-407E-A947-70E740481C1C}">
                <a14:useLocalDpi xmlns:a14="http://schemas.microsoft.com/office/drawing/2010/main" val="0"/>
              </a:ext>
            </a:extLst>
          </a:blip>
          <a:srcRect b="13726"/>
          <a:stretch/>
        </p:blipFill>
        <p:spPr bwMode="auto">
          <a:xfrm>
            <a:off x="457200" y="1854042"/>
            <a:ext cx="8235080" cy="277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4724400"/>
            <a:ext cx="6629400" cy="1477328"/>
          </a:xfrm>
          <a:prstGeom prst="rect">
            <a:avLst/>
          </a:prstGeom>
        </p:spPr>
        <p:txBody>
          <a:bodyPr wrap="square">
            <a:spAutoFit/>
          </a:bodyPr>
          <a:lstStyle/>
          <a:p>
            <a:r>
              <a:rPr lang="en-US" sz="2400" dirty="0"/>
              <a:t>Update Users</a:t>
            </a:r>
          </a:p>
          <a:p>
            <a:pPr marL="800100" lvl="1" indent="-342900">
              <a:buFont typeface="Wingdings" panose="05000000000000000000" pitchFamily="2" charset="2"/>
              <a:buChar char="Ø"/>
            </a:pPr>
            <a:r>
              <a:rPr lang="en-US" sz="2200" dirty="0"/>
              <a:t>The CEO/NTD Contact can change user roles</a:t>
            </a:r>
          </a:p>
          <a:p>
            <a:pPr marL="800100" lvl="1" indent="-342900">
              <a:buFont typeface="Wingdings" panose="05000000000000000000" pitchFamily="2" charset="2"/>
              <a:buChar char="Ø"/>
            </a:pPr>
            <a:r>
              <a:rPr lang="en-US" sz="2200" dirty="0"/>
              <a:t>Only the UM can add new users</a:t>
            </a:r>
          </a:p>
          <a:p>
            <a:pPr marL="800100" lvl="1" indent="-342900">
              <a:buFont typeface="Wingdings" panose="05000000000000000000" pitchFamily="2" charset="2"/>
              <a:buChar char="Ø"/>
            </a:pPr>
            <a:r>
              <a:rPr lang="en-US" sz="2200" dirty="0"/>
              <a:t>Individual users can edit their own profile</a:t>
            </a:r>
          </a:p>
        </p:txBody>
      </p:sp>
    </p:spTree>
    <p:extLst>
      <p:ext uri="{BB962C8B-B14F-4D97-AF65-F5344CB8AC3E}">
        <p14:creationId xmlns:p14="http://schemas.microsoft.com/office/powerpoint/2010/main" val="425157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79979" y="4343400"/>
            <a:ext cx="7162800" cy="2144251"/>
          </a:xfrm>
        </p:spPr>
        <p:txBody>
          <a:bodyPr>
            <a:noAutofit/>
          </a:bodyPr>
          <a:lstStyle/>
          <a:p>
            <a:r>
              <a:rPr lang="en-US" sz="2200" dirty="0"/>
              <a:t>Identify Subrecipients</a:t>
            </a:r>
          </a:p>
          <a:p>
            <a:pPr marL="800100" lvl="1" indent="-342900">
              <a:buFont typeface="Wingdings" panose="05000000000000000000" pitchFamily="2" charset="2"/>
              <a:buChar char="Ø"/>
            </a:pPr>
            <a:r>
              <a:rPr lang="en-US" sz="2000" dirty="0"/>
              <a:t>Subrecipients from RY2014 are pre-loaded. Please verify this list</a:t>
            </a:r>
          </a:p>
          <a:p>
            <a:pPr marL="800100" lvl="1" indent="-342900">
              <a:buFont typeface="Wingdings" panose="05000000000000000000" pitchFamily="2" charset="2"/>
              <a:buChar char="Ø"/>
            </a:pPr>
            <a:r>
              <a:rPr lang="en-US" sz="2000" dirty="0"/>
              <a:t>New subrecipients can be added from a list of existing agency profiles or created as needed.</a:t>
            </a:r>
          </a:p>
          <a:p>
            <a:pPr marL="628650" lvl="1" indent="-171450">
              <a:buFont typeface="Arial" panose="020B0604020202020204" pitchFamily="34" charset="0"/>
              <a:buChar char="•"/>
            </a:pPr>
            <a:endParaRPr lang="en-US" sz="2000" dirty="0"/>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solidFill>
                  <a:prstClr val="white"/>
                </a:solidFill>
              </a:rPr>
              <a:pPr/>
              <a:t>45</a:t>
            </a:fld>
            <a:endParaRPr lang="en-US">
              <a:solidFill>
                <a:prstClr val="white"/>
              </a:solidFill>
            </a:endParaRPr>
          </a:p>
        </p:txBody>
      </p:sp>
      <p:pic>
        <p:nvPicPr>
          <p:cNvPr id="3" name="Picture 2" descr="Idenification of Subrecipients during Kickoff" title="Identify Subrecipients"/>
          <p:cNvPicPr>
            <a:picLocks noChangeAspect="1"/>
          </p:cNvPicPr>
          <p:nvPr/>
        </p:nvPicPr>
        <p:blipFill>
          <a:blip r:embed="rId3"/>
          <a:stretch>
            <a:fillRect/>
          </a:stretch>
        </p:blipFill>
        <p:spPr>
          <a:xfrm>
            <a:off x="564846" y="1697612"/>
            <a:ext cx="8119205" cy="2596039"/>
          </a:xfrm>
          <a:prstGeom prst="rect">
            <a:avLst/>
          </a:prstGeom>
        </p:spPr>
      </p:pic>
      <p:sp>
        <p:nvSpPr>
          <p:cNvPr id="6" name="Title 1"/>
          <p:cNvSpPr>
            <a:spLocks noGrp="1"/>
          </p:cNvSpPr>
          <p:nvPr>
            <p:ph type="title"/>
          </p:nvPr>
        </p:nvSpPr>
        <p:spPr>
          <a:xfrm>
            <a:off x="480494" y="762000"/>
            <a:ext cx="8229600" cy="822325"/>
          </a:xfrm>
        </p:spPr>
        <p:txBody>
          <a:bodyPr/>
          <a:lstStyle/>
          <a:p>
            <a:r>
              <a:rPr lang="en-US" sz="4000" dirty="0"/>
              <a:t>Identifying Subrecipients</a:t>
            </a:r>
          </a:p>
        </p:txBody>
      </p:sp>
    </p:spTree>
    <p:extLst>
      <p:ext uri="{BB962C8B-B14F-4D97-AF65-F5344CB8AC3E}">
        <p14:creationId xmlns:p14="http://schemas.microsoft.com/office/powerpoint/2010/main" val="3838166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Subrecipient Type</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solidFill>
                  <a:prstClr val="white"/>
                </a:solidFill>
              </a:rPr>
              <a:pPr/>
              <a:t>46</a:t>
            </a:fld>
            <a:endParaRPr lang="en-US">
              <a:solidFill>
                <a:prstClr val="white"/>
              </a:solidFill>
            </a:endParaRPr>
          </a:p>
        </p:txBody>
      </p:sp>
      <p:sp>
        <p:nvSpPr>
          <p:cNvPr id="3" name="Content Placeholder 2"/>
          <p:cNvSpPr>
            <a:spLocks noGrp="1"/>
          </p:cNvSpPr>
          <p:nvPr>
            <p:ph idx="1"/>
          </p:nvPr>
        </p:nvSpPr>
        <p:spPr>
          <a:xfrm>
            <a:off x="381000" y="4802104"/>
            <a:ext cx="7772400" cy="1642354"/>
          </a:xfrm>
        </p:spPr>
        <p:txBody>
          <a:bodyPr/>
          <a:lstStyle/>
          <a:p>
            <a:pPr marL="0" indent="0">
              <a:buNone/>
            </a:pPr>
            <a:r>
              <a:rPr lang="en-US" sz="1800" dirty="0"/>
              <a:t>Assign Subrecipient Type</a:t>
            </a:r>
          </a:p>
          <a:p>
            <a:pPr lvl="1"/>
            <a:r>
              <a:rPr lang="en-US" sz="1600" dirty="0"/>
              <a:t>The type is pre-loaded from RY2014 CLO</a:t>
            </a:r>
          </a:p>
          <a:p>
            <a:pPr lvl="1"/>
            <a:r>
              <a:rPr lang="en-US" sz="1600" dirty="0"/>
              <a:t>To change, select the subrecipient by checking the box to its left, fill in the circle for type, and then click “Add Type”</a:t>
            </a:r>
          </a:p>
          <a:p>
            <a:pPr lvl="1"/>
            <a:r>
              <a:rPr lang="en-US" sz="1600" dirty="0"/>
              <a:t>Before changing subrecipient type from Rural General Public Transit service to another type, please consult your analyst. </a:t>
            </a:r>
          </a:p>
          <a:p>
            <a:endParaRPr lang="en-US" sz="1600" dirty="0"/>
          </a:p>
        </p:txBody>
      </p:sp>
      <p:pic>
        <p:nvPicPr>
          <p:cNvPr id="7" name="Picture 6" descr="Assinging Subrecipient Types during Kickoff" title="Assign Subrecipient Type"/>
          <p:cNvPicPr>
            <a:picLocks noChangeAspect="1"/>
          </p:cNvPicPr>
          <p:nvPr/>
        </p:nvPicPr>
        <p:blipFill>
          <a:blip r:embed="rId3"/>
          <a:stretch>
            <a:fillRect/>
          </a:stretch>
        </p:blipFill>
        <p:spPr>
          <a:xfrm>
            <a:off x="914400" y="1630363"/>
            <a:ext cx="6968871" cy="3178112"/>
          </a:xfrm>
          <a:prstGeom prst="rect">
            <a:avLst/>
          </a:prstGeom>
        </p:spPr>
      </p:pic>
    </p:spTree>
    <p:extLst>
      <p:ext uri="{BB962C8B-B14F-4D97-AF65-F5344CB8AC3E}">
        <p14:creationId xmlns:p14="http://schemas.microsoft.com/office/powerpoint/2010/main" val="1738364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a:bodyPr>
          <a:lstStyle/>
          <a:p>
            <a:r>
              <a:rPr lang="en-US" dirty="0"/>
              <a:t>Complete Report Year Kickoff</a:t>
            </a:r>
          </a:p>
        </p:txBody>
      </p:sp>
      <p:sp>
        <p:nvSpPr>
          <p:cNvPr id="4" name="Slide Number Placeholder 3"/>
          <p:cNvSpPr>
            <a:spLocks noGrp="1"/>
          </p:cNvSpPr>
          <p:nvPr>
            <p:ph type="sldNum" sz="quarter" idx="4294967295"/>
          </p:nvPr>
        </p:nvSpPr>
        <p:spPr>
          <a:xfrm>
            <a:off x="7001691" y="6487651"/>
            <a:ext cx="2133600" cy="365125"/>
          </a:xfrm>
          <a:prstGeom prst="rect">
            <a:avLst/>
          </a:prstGeom>
        </p:spPr>
        <p:txBody>
          <a:bodyPr/>
          <a:lstStyle/>
          <a:p>
            <a:fld id="{ADE1B9D5-6B45-43F7-A669-CB0A48399304}" type="slidenum">
              <a:rPr lang="en-US" smtClean="0">
                <a:solidFill>
                  <a:prstClr val="white"/>
                </a:solidFill>
              </a:rPr>
              <a:pPr/>
              <a:t>47</a:t>
            </a:fld>
            <a:endParaRPr lang="en-US">
              <a:solidFill>
                <a:prstClr val="white"/>
              </a:solidFill>
            </a:endParaRPr>
          </a:p>
        </p:txBody>
      </p:sp>
      <p:sp>
        <p:nvSpPr>
          <p:cNvPr id="5" name="Content Placeholder 4"/>
          <p:cNvSpPr>
            <a:spLocks noGrp="1"/>
          </p:cNvSpPr>
          <p:nvPr>
            <p:ph idx="1"/>
          </p:nvPr>
        </p:nvSpPr>
        <p:spPr>
          <a:xfrm>
            <a:off x="381000" y="3729704"/>
            <a:ext cx="8153400" cy="2594896"/>
          </a:xfrm>
        </p:spPr>
        <p:txBody>
          <a:bodyPr/>
          <a:lstStyle/>
          <a:p>
            <a:pPr marL="0" indent="0">
              <a:buNone/>
            </a:pPr>
            <a:r>
              <a:rPr lang="en-US" sz="2000" dirty="0"/>
              <a:t>Form Generation</a:t>
            </a:r>
          </a:p>
          <a:p>
            <a:pPr lvl="1"/>
            <a:r>
              <a:rPr lang="en-US" sz="2000" dirty="0"/>
              <a:t>Profiles and Report Packages (Annual Forms) take at least three minutes to generate</a:t>
            </a:r>
          </a:p>
          <a:p>
            <a:pPr lvl="2"/>
            <a:r>
              <a:rPr lang="en-US" sz="1800" b="1" dirty="0"/>
              <a:t>Note:</a:t>
            </a:r>
            <a:r>
              <a:rPr lang="en-US" sz="1800" dirty="0"/>
              <a:t> New </a:t>
            </a:r>
            <a:r>
              <a:rPr lang="en-US" sz="1800" dirty="0" err="1"/>
              <a:t>subrecipients</a:t>
            </a:r>
            <a:r>
              <a:rPr lang="en-US" sz="1800" dirty="0"/>
              <a:t> will require Analyst approval before generating</a:t>
            </a:r>
          </a:p>
          <a:p>
            <a:pPr lvl="1"/>
            <a:r>
              <a:rPr lang="en-US" sz="2000" dirty="0"/>
              <a:t>Click “OK” to end the task</a:t>
            </a:r>
          </a:p>
          <a:p>
            <a:pPr lvl="1"/>
            <a:r>
              <a:rPr lang="en-US" sz="2000" dirty="0"/>
              <a:t>The process is not complete until you see this message. </a:t>
            </a:r>
          </a:p>
        </p:txBody>
      </p:sp>
      <p:pic>
        <p:nvPicPr>
          <p:cNvPr id="6" name="Picture 5" descr="Last Page of Kickoff Task, " title="Complete Kickoff"/>
          <p:cNvPicPr>
            <a:picLocks noChangeAspect="1"/>
          </p:cNvPicPr>
          <p:nvPr/>
        </p:nvPicPr>
        <p:blipFill>
          <a:blip r:embed="rId3"/>
          <a:stretch>
            <a:fillRect/>
          </a:stretch>
        </p:blipFill>
        <p:spPr>
          <a:xfrm>
            <a:off x="381000" y="1600200"/>
            <a:ext cx="8126730" cy="2129504"/>
          </a:xfrm>
          <a:prstGeom prst="rect">
            <a:avLst/>
          </a:prstGeom>
        </p:spPr>
      </p:pic>
    </p:spTree>
    <p:extLst>
      <p:ext uri="{BB962C8B-B14F-4D97-AF65-F5344CB8AC3E}">
        <p14:creationId xmlns:p14="http://schemas.microsoft.com/office/powerpoint/2010/main" val="1957437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048000"/>
            <a:ext cx="7772400" cy="1362075"/>
          </a:xfrm>
        </p:spPr>
        <p:txBody>
          <a:bodyPr/>
          <a:lstStyle/>
          <a:p>
            <a:pPr algn="ctr"/>
            <a:r>
              <a:rPr lang="en-US" sz="4800" i="1" dirty="0">
                <a:latin typeface="Calibri" panose="020F0502020204030204" pitchFamily="34" charset="0"/>
              </a:rPr>
              <a:t>Defining subrecipient modes</a:t>
            </a:r>
          </a:p>
        </p:txBody>
      </p:sp>
    </p:spTree>
    <p:extLst>
      <p:ext uri="{BB962C8B-B14F-4D97-AF65-F5344CB8AC3E}">
        <p14:creationId xmlns:p14="http://schemas.microsoft.com/office/powerpoint/2010/main" val="1092945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Edit Subrecipient Modes</a:t>
            </a:r>
          </a:p>
        </p:txBody>
      </p:sp>
      <p:sp>
        <p:nvSpPr>
          <p:cNvPr id="3" name="Content Placeholder 2"/>
          <p:cNvSpPr>
            <a:spLocks noGrp="1"/>
          </p:cNvSpPr>
          <p:nvPr>
            <p:ph idx="1"/>
          </p:nvPr>
        </p:nvSpPr>
        <p:spPr>
          <a:xfrm>
            <a:off x="457200" y="1977736"/>
            <a:ext cx="8229600" cy="830263"/>
          </a:xfrm>
        </p:spPr>
        <p:txBody>
          <a:bodyPr/>
          <a:lstStyle/>
          <a:p>
            <a:pPr marL="0" indent="0">
              <a:buNone/>
            </a:pPr>
            <a:r>
              <a:rPr lang="en-US" dirty="0"/>
              <a:t>Click on “Records” </a:t>
            </a:r>
          </a:p>
        </p:txBody>
      </p:sp>
      <p:pic>
        <p:nvPicPr>
          <p:cNvPr id="5" name="Picture 4" descr="Arrow Pointing towards Records" title="Records"/>
          <p:cNvPicPr>
            <a:picLocks noChangeAspect="1"/>
          </p:cNvPicPr>
          <p:nvPr/>
        </p:nvPicPr>
        <p:blipFill>
          <a:blip r:embed="rId3"/>
          <a:stretch>
            <a:fillRect/>
          </a:stretch>
        </p:blipFill>
        <p:spPr>
          <a:xfrm>
            <a:off x="699849" y="2971800"/>
            <a:ext cx="7744301" cy="2322195"/>
          </a:xfrm>
          <a:prstGeom prst="rect">
            <a:avLst/>
          </a:prstGeom>
        </p:spPr>
      </p:pic>
    </p:spTree>
    <p:extLst>
      <p:ext uri="{BB962C8B-B14F-4D97-AF65-F5344CB8AC3E}">
        <p14:creationId xmlns:p14="http://schemas.microsoft.com/office/powerpoint/2010/main" val="268758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057400"/>
            <a:ext cx="7772400" cy="2438400"/>
          </a:xfrm>
        </p:spPr>
        <p:txBody>
          <a:bodyPr/>
          <a:lstStyle/>
          <a:p>
            <a:pPr algn="ctr"/>
            <a:r>
              <a:rPr lang="en-US" sz="4400" i="1" dirty="0">
                <a:latin typeface="Calibri" panose="020F0502020204030204" pitchFamily="34" charset="0"/>
              </a:rPr>
              <a:t>Report Year 2015 Changes and Clarifications</a:t>
            </a:r>
            <a:br>
              <a:rPr lang="en-US" sz="3600" i="1" dirty="0"/>
            </a:br>
            <a:endParaRPr lang="en-US" sz="3600" i="1" dirty="0"/>
          </a:p>
        </p:txBody>
      </p:sp>
    </p:spTree>
    <p:extLst>
      <p:ext uri="{BB962C8B-B14F-4D97-AF65-F5344CB8AC3E}">
        <p14:creationId xmlns:p14="http://schemas.microsoft.com/office/powerpoint/2010/main" val="1738200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816428"/>
          </a:xfrm>
        </p:spPr>
        <p:txBody>
          <a:bodyPr/>
          <a:lstStyle/>
          <a:p>
            <a:pPr marL="0" indent="0">
              <a:buNone/>
            </a:pPr>
            <a:r>
              <a:rPr lang="en-US" dirty="0"/>
              <a:t>Select “My NTD Reporter Profiles”</a:t>
            </a:r>
          </a:p>
        </p:txBody>
      </p:sp>
      <p:pic>
        <p:nvPicPr>
          <p:cNvPr id="2" name="Picture 1" descr="Arrow pointing towards Reporter Profiles" title="Reporter Profiles"/>
          <p:cNvPicPr>
            <a:picLocks noChangeAspect="1"/>
          </p:cNvPicPr>
          <p:nvPr/>
        </p:nvPicPr>
        <p:blipFill>
          <a:blip r:embed="rId3"/>
          <a:stretch>
            <a:fillRect/>
          </a:stretch>
        </p:blipFill>
        <p:spPr>
          <a:xfrm>
            <a:off x="480774" y="2645228"/>
            <a:ext cx="8182451" cy="3264217"/>
          </a:xfrm>
          <a:prstGeom prst="rect">
            <a:avLst/>
          </a:prstGeom>
        </p:spPr>
      </p:pic>
      <p:sp>
        <p:nvSpPr>
          <p:cNvPr id="8" name="Title 1"/>
          <p:cNvSpPr>
            <a:spLocks noGrp="1"/>
          </p:cNvSpPr>
          <p:nvPr>
            <p:ph type="title"/>
          </p:nvPr>
        </p:nvSpPr>
        <p:spPr>
          <a:xfrm>
            <a:off x="457200" y="808038"/>
            <a:ext cx="8229600" cy="822325"/>
          </a:xfrm>
        </p:spPr>
        <p:txBody>
          <a:bodyPr/>
          <a:lstStyle/>
          <a:p>
            <a:r>
              <a:rPr lang="en-US" dirty="0">
                <a:solidFill>
                  <a:srgbClr val="E9E0C9"/>
                </a:solidFill>
              </a:rPr>
              <a:t>My NTD Reporter Profiles</a:t>
            </a:r>
          </a:p>
        </p:txBody>
      </p:sp>
    </p:spTree>
    <p:extLst>
      <p:ext uri="{BB962C8B-B14F-4D97-AF65-F5344CB8AC3E}">
        <p14:creationId xmlns:p14="http://schemas.microsoft.com/office/powerpoint/2010/main" val="982628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08038"/>
            <a:ext cx="8229600" cy="822325"/>
          </a:xfrm>
        </p:spPr>
        <p:txBody>
          <a:bodyPr/>
          <a:lstStyle/>
          <a:p>
            <a:r>
              <a:rPr lang="en-US" dirty="0">
                <a:solidFill>
                  <a:srgbClr val="E9E0C9"/>
                </a:solidFill>
              </a:rPr>
              <a:t>Select a Profile</a:t>
            </a:r>
          </a:p>
        </p:txBody>
      </p:sp>
      <p:sp>
        <p:nvSpPr>
          <p:cNvPr id="3" name="Content Placeholder 2"/>
          <p:cNvSpPr>
            <a:spLocks noGrp="1"/>
          </p:cNvSpPr>
          <p:nvPr>
            <p:ph idx="1"/>
          </p:nvPr>
        </p:nvSpPr>
        <p:spPr>
          <a:xfrm>
            <a:off x="457200" y="4876800"/>
            <a:ext cx="8229600" cy="1284288"/>
          </a:xfrm>
        </p:spPr>
        <p:txBody>
          <a:bodyPr/>
          <a:lstStyle/>
          <a:p>
            <a:pPr marL="0" indent="0">
              <a:buNone/>
            </a:pPr>
            <a:r>
              <a:rPr lang="en-US" dirty="0"/>
              <a:t>Select a Profile </a:t>
            </a:r>
          </a:p>
          <a:p>
            <a:pPr lvl="1">
              <a:buFont typeface="Wingdings" panose="05000000000000000000" pitchFamily="2" charset="2"/>
              <a:buChar char="Ø"/>
            </a:pPr>
            <a:r>
              <a:rPr lang="en-US" dirty="0"/>
              <a:t>State users won’t see Profiles for Urban agencies </a:t>
            </a:r>
          </a:p>
          <a:p>
            <a:pPr marL="0" indent="0">
              <a:buNone/>
            </a:pPr>
            <a:endParaRPr lang="en-US" sz="2400" dirty="0"/>
          </a:p>
          <a:p>
            <a:endParaRPr lang="en-US" sz="2400" dirty="0"/>
          </a:p>
        </p:txBody>
      </p:sp>
      <p:pic>
        <p:nvPicPr>
          <p:cNvPr id="4" name="Picture 3" descr="List of Editable Reporter Profiles" title="NTD Reporter 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399"/>
            <a:ext cx="8305800" cy="378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600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08038"/>
            <a:ext cx="8229600" cy="822325"/>
          </a:xfrm>
        </p:spPr>
        <p:txBody>
          <a:bodyPr/>
          <a:lstStyle/>
          <a:p>
            <a:r>
              <a:rPr lang="en-US" dirty="0"/>
              <a:t>Select Related Actions</a:t>
            </a:r>
          </a:p>
        </p:txBody>
      </p:sp>
      <p:sp>
        <p:nvSpPr>
          <p:cNvPr id="3" name="Content Placeholder 2"/>
          <p:cNvSpPr>
            <a:spLocks noGrp="1"/>
          </p:cNvSpPr>
          <p:nvPr>
            <p:ph idx="1"/>
          </p:nvPr>
        </p:nvSpPr>
        <p:spPr>
          <a:xfrm>
            <a:off x="457200" y="4495800"/>
            <a:ext cx="8229600" cy="1665288"/>
          </a:xfrm>
        </p:spPr>
        <p:txBody>
          <a:bodyPr/>
          <a:lstStyle/>
          <a:p>
            <a:pPr marL="0" indent="0">
              <a:buNone/>
            </a:pPr>
            <a:r>
              <a:rPr lang="en-US" sz="2400" dirty="0"/>
              <a:t>Select Related Actions</a:t>
            </a:r>
          </a:p>
          <a:p>
            <a:pPr lvl="1">
              <a:buFont typeface="Wingdings" panose="05000000000000000000" pitchFamily="2" charset="2"/>
              <a:buChar char="Ø"/>
            </a:pPr>
            <a:r>
              <a:rPr lang="en-US" sz="2400" dirty="0"/>
              <a:t>All forms have a non-editable “Summary” page</a:t>
            </a:r>
          </a:p>
          <a:p>
            <a:pPr lvl="1">
              <a:buFont typeface="Wingdings" panose="05000000000000000000" pitchFamily="2" charset="2"/>
              <a:buChar char="Ø"/>
            </a:pPr>
            <a:r>
              <a:rPr lang="en-US" sz="2400" dirty="0"/>
              <a:t>Data Entry &amp; Edits require a “Related Action”</a:t>
            </a:r>
          </a:p>
        </p:txBody>
      </p:sp>
      <p:pic>
        <p:nvPicPr>
          <p:cNvPr id="4" name="Picture 3" descr="Clicking on Related Actions to edit forms" title="Related Actions"/>
          <p:cNvPicPr>
            <a:picLocks noChangeAspect="1"/>
          </p:cNvPicPr>
          <p:nvPr/>
        </p:nvPicPr>
        <p:blipFill>
          <a:blip r:embed="rId3"/>
          <a:stretch>
            <a:fillRect/>
          </a:stretch>
        </p:blipFill>
        <p:spPr>
          <a:xfrm>
            <a:off x="304800" y="973486"/>
            <a:ext cx="8534400" cy="3510850"/>
          </a:xfrm>
          <a:prstGeom prst="rect">
            <a:avLst/>
          </a:prstGeom>
        </p:spPr>
      </p:pic>
    </p:spTree>
    <p:extLst>
      <p:ext uri="{BB962C8B-B14F-4D97-AF65-F5344CB8AC3E}">
        <p14:creationId xmlns:p14="http://schemas.microsoft.com/office/powerpoint/2010/main" val="2248718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458200" cy="1447800"/>
          </a:xfrm>
        </p:spPr>
        <p:txBody>
          <a:bodyPr/>
          <a:lstStyle/>
          <a:p>
            <a:pPr marL="0" indent="0">
              <a:buNone/>
            </a:pPr>
            <a:r>
              <a:rPr lang="en-US" dirty="0"/>
              <a:t>Select the P-20 (View &amp; Manage Reporter Modes)</a:t>
            </a:r>
          </a:p>
        </p:txBody>
      </p:sp>
      <p:pic>
        <p:nvPicPr>
          <p:cNvPr id="2" name="Picture 1" descr="Arrow pointing towards Editing Modes P-20" title="Editing Modes"/>
          <p:cNvPicPr>
            <a:picLocks noChangeAspect="1"/>
          </p:cNvPicPr>
          <p:nvPr/>
        </p:nvPicPr>
        <p:blipFill>
          <a:blip r:embed="rId3"/>
          <a:stretch>
            <a:fillRect/>
          </a:stretch>
        </p:blipFill>
        <p:spPr>
          <a:xfrm>
            <a:off x="304800" y="2819400"/>
            <a:ext cx="8467249" cy="2606993"/>
          </a:xfrm>
          <a:prstGeom prst="rect">
            <a:avLst/>
          </a:prstGeom>
        </p:spPr>
      </p:pic>
      <p:sp>
        <p:nvSpPr>
          <p:cNvPr id="7" name="Title 1"/>
          <p:cNvSpPr>
            <a:spLocks noGrp="1"/>
          </p:cNvSpPr>
          <p:nvPr>
            <p:ph type="title"/>
          </p:nvPr>
        </p:nvSpPr>
        <p:spPr>
          <a:xfrm>
            <a:off x="457200" y="808038"/>
            <a:ext cx="8229600" cy="822325"/>
          </a:xfrm>
        </p:spPr>
        <p:txBody>
          <a:bodyPr/>
          <a:lstStyle/>
          <a:p>
            <a:r>
              <a:rPr lang="en-US" dirty="0">
                <a:solidFill>
                  <a:srgbClr val="E9E0C9"/>
                </a:solidFill>
              </a:rPr>
              <a:t>Select the P-20</a:t>
            </a:r>
          </a:p>
        </p:txBody>
      </p:sp>
    </p:spTree>
    <p:extLst>
      <p:ext uri="{BB962C8B-B14F-4D97-AF65-F5344CB8AC3E}">
        <p14:creationId xmlns:p14="http://schemas.microsoft.com/office/powerpoint/2010/main" val="298660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08038"/>
            <a:ext cx="8229600" cy="822325"/>
          </a:xfrm>
        </p:spPr>
        <p:txBody>
          <a:bodyPr/>
          <a:lstStyle/>
          <a:p>
            <a:r>
              <a:rPr lang="en-US" dirty="0">
                <a:solidFill>
                  <a:srgbClr val="E9E0C9"/>
                </a:solidFill>
              </a:rPr>
              <a:t>Click “Add Mode” Button</a:t>
            </a:r>
          </a:p>
        </p:txBody>
      </p:sp>
      <p:sp>
        <p:nvSpPr>
          <p:cNvPr id="3" name="Content Placeholder 2"/>
          <p:cNvSpPr>
            <a:spLocks noGrp="1"/>
          </p:cNvSpPr>
          <p:nvPr>
            <p:ph idx="1"/>
          </p:nvPr>
        </p:nvSpPr>
        <p:spPr>
          <a:xfrm>
            <a:off x="146422" y="4572000"/>
            <a:ext cx="8311778" cy="1436688"/>
          </a:xfrm>
        </p:spPr>
        <p:txBody>
          <a:bodyPr/>
          <a:lstStyle/>
          <a:p>
            <a:pPr marL="0" indent="0">
              <a:buNone/>
            </a:pPr>
            <a:r>
              <a:rPr lang="en-US" sz="2400" dirty="0"/>
              <a:t>Click “Add Mode” Button</a:t>
            </a:r>
          </a:p>
          <a:p>
            <a:pPr lvl="1">
              <a:buFont typeface="Wingdings" panose="05000000000000000000" pitchFamily="2" charset="2"/>
              <a:buChar char="Ø"/>
            </a:pPr>
            <a:r>
              <a:rPr lang="en-US" sz="2400" dirty="0"/>
              <a:t>Once modes are entered into the new system, the data won’t need to be entered for future report years. </a:t>
            </a:r>
          </a:p>
        </p:txBody>
      </p:sp>
      <p:pic>
        <p:nvPicPr>
          <p:cNvPr id="2" name="Picture 1" descr="Arrow pointing to Add Mode" title="Adding Mode"/>
          <p:cNvPicPr>
            <a:picLocks noChangeAspect="1"/>
          </p:cNvPicPr>
          <p:nvPr/>
        </p:nvPicPr>
        <p:blipFill>
          <a:blip r:embed="rId3"/>
          <a:stretch>
            <a:fillRect/>
          </a:stretch>
        </p:blipFill>
        <p:spPr>
          <a:xfrm>
            <a:off x="457200" y="1143000"/>
            <a:ext cx="8259127" cy="3088957"/>
          </a:xfrm>
          <a:prstGeom prst="rect">
            <a:avLst/>
          </a:prstGeom>
        </p:spPr>
      </p:pic>
    </p:spTree>
    <p:extLst>
      <p:ext uri="{BB962C8B-B14F-4D97-AF65-F5344CB8AC3E}">
        <p14:creationId xmlns:p14="http://schemas.microsoft.com/office/powerpoint/2010/main" val="3102643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08038"/>
            <a:ext cx="8229600" cy="822325"/>
          </a:xfrm>
        </p:spPr>
        <p:txBody>
          <a:bodyPr/>
          <a:lstStyle/>
          <a:p>
            <a:r>
              <a:rPr lang="en-US" dirty="0"/>
              <a:t>Defining Modes</a:t>
            </a:r>
          </a:p>
        </p:txBody>
      </p:sp>
      <p:sp>
        <p:nvSpPr>
          <p:cNvPr id="3" name="Content Placeholder 2"/>
          <p:cNvSpPr>
            <a:spLocks noGrp="1"/>
          </p:cNvSpPr>
          <p:nvPr>
            <p:ph idx="1"/>
          </p:nvPr>
        </p:nvSpPr>
        <p:spPr>
          <a:xfrm>
            <a:off x="152399" y="4648200"/>
            <a:ext cx="8779515" cy="2133600"/>
          </a:xfrm>
        </p:spPr>
        <p:txBody>
          <a:bodyPr/>
          <a:lstStyle/>
          <a:p>
            <a:pPr marL="0" indent="0">
              <a:buNone/>
            </a:pPr>
            <a:r>
              <a:rPr lang="en-US" sz="2000" dirty="0"/>
              <a:t>Define the new mode and click “Save”</a:t>
            </a:r>
          </a:p>
          <a:p>
            <a:pPr>
              <a:buFont typeface="Wingdings" panose="05000000000000000000" pitchFamily="2" charset="2"/>
              <a:buChar char="Ø"/>
            </a:pPr>
            <a:r>
              <a:rPr lang="en-US" sz="1800" b="1" dirty="0"/>
              <a:t>What is the mode?	</a:t>
            </a:r>
            <a:r>
              <a:rPr lang="en-US" sz="1800" dirty="0"/>
              <a:t>Bus (MB), Demand Response (DR), Vanpool (VP), etc.</a:t>
            </a:r>
          </a:p>
          <a:p>
            <a:pPr>
              <a:buFont typeface="Wingdings" panose="05000000000000000000" pitchFamily="2" charset="2"/>
              <a:buChar char="Ø"/>
            </a:pPr>
            <a:r>
              <a:rPr lang="en-US" sz="1800" b="1" dirty="0"/>
              <a:t>Type of Service:   	</a:t>
            </a:r>
            <a:r>
              <a:rPr lang="en-US" sz="1800" dirty="0"/>
              <a:t>DO (Directly Operated) or PT (Purchased Transportation)</a:t>
            </a:r>
          </a:p>
          <a:p>
            <a:pPr>
              <a:buFont typeface="Wingdings" panose="05000000000000000000" pitchFamily="2" charset="2"/>
              <a:buChar char="Ø"/>
            </a:pPr>
            <a:r>
              <a:rPr lang="en-US" sz="1800" b="1" dirty="0"/>
              <a:t>Commitment Date:	</a:t>
            </a:r>
            <a:r>
              <a:rPr lang="en-US" sz="1800" dirty="0"/>
              <a:t>When capital funds were first expended</a:t>
            </a:r>
          </a:p>
          <a:p>
            <a:pPr>
              <a:buFont typeface="Wingdings" panose="05000000000000000000" pitchFamily="2" charset="2"/>
              <a:buChar char="Ø"/>
            </a:pPr>
            <a:r>
              <a:rPr lang="en-US" sz="1800" b="1" dirty="0"/>
              <a:t>Start Date:             	</a:t>
            </a:r>
            <a:r>
              <a:rPr lang="en-US" sz="1800" dirty="0"/>
              <a:t>First day of revenue service</a:t>
            </a:r>
          </a:p>
          <a:p>
            <a:pPr marL="0" indent="0">
              <a:buNone/>
            </a:pPr>
            <a:endParaRPr lang="en-US" sz="2000" dirty="0"/>
          </a:p>
        </p:txBody>
      </p:sp>
      <p:pic>
        <p:nvPicPr>
          <p:cNvPr id="5" name="Picture 4" descr="Required Fields to Add a Mode" title="Add Mode"/>
          <p:cNvPicPr>
            <a:picLocks noChangeAspect="1" noChangeArrowheads="1"/>
          </p:cNvPicPr>
          <p:nvPr/>
        </p:nvPicPr>
        <p:blipFill rotWithShape="1">
          <a:blip r:embed="rId3">
            <a:extLst>
              <a:ext uri="{28A0092B-C50C-407E-A947-70E740481C1C}">
                <a14:useLocalDpi xmlns:a14="http://schemas.microsoft.com/office/drawing/2010/main" val="0"/>
              </a:ext>
            </a:extLst>
          </a:blip>
          <a:srcRect l="3987" r="3394" b="6260"/>
          <a:stretch/>
        </p:blipFill>
        <p:spPr bwMode="auto">
          <a:xfrm>
            <a:off x="212084" y="838200"/>
            <a:ext cx="871983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783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08038"/>
            <a:ext cx="8229600" cy="822325"/>
          </a:xfrm>
        </p:spPr>
        <p:txBody>
          <a:bodyPr/>
          <a:lstStyle/>
          <a:p>
            <a:r>
              <a:rPr lang="en-US" dirty="0">
                <a:solidFill>
                  <a:srgbClr val="E9E0C9"/>
                </a:solidFill>
              </a:rPr>
              <a:t>Edit Modes</a:t>
            </a:r>
          </a:p>
        </p:txBody>
      </p:sp>
      <p:sp>
        <p:nvSpPr>
          <p:cNvPr id="3" name="Content Placeholder 2"/>
          <p:cNvSpPr>
            <a:spLocks noGrp="1"/>
          </p:cNvSpPr>
          <p:nvPr>
            <p:ph idx="1"/>
          </p:nvPr>
        </p:nvSpPr>
        <p:spPr>
          <a:xfrm>
            <a:off x="175844" y="4419600"/>
            <a:ext cx="8968156" cy="1676400"/>
          </a:xfrm>
        </p:spPr>
        <p:txBody>
          <a:bodyPr/>
          <a:lstStyle/>
          <a:p>
            <a:pPr marL="0" indent="0">
              <a:buNone/>
            </a:pPr>
            <a:r>
              <a:rPr lang="en-US" sz="2600" dirty="0"/>
              <a:t>Edit Modes</a:t>
            </a:r>
          </a:p>
          <a:p>
            <a:pPr lvl="1">
              <a:buFont typeface="Wingdings" panose="05000000000000000000" pitchFamily="2" charset="2"/>
              <a:buChar char="Ø"/>
            </a:pPr>
            <a:r>
              <a:rPr lang="en-US" sz="2200" dirty="0"/>
              <a:t>Repeat the process if the subrecipient has more than one mode</a:t>
            </a:r>
          </a:p>
          <a:p>
            <a:pPr lvl="1">
              <a:buFont typeface="Wingdings" panose="05000000000000000000" pitchFamily="2" charset="2"/>
              <a:buChar char="Ø"/>
            </a:pPr>
            <a:r>
              <a:rPr lang="en-US" sz="2200" dirty="0"/>
              <a:t>Select a mode and click “Edit Mode” to edit an existing mode</a:t>
            </a:r>
          </a:p>
          <a:p>
            <a:pPr lvl="1">
              <a:buFont typeface="Wingdings" panose="05000000000000000000" pitchFamily="2" charset="2"/>
              <a:buChar char="§"/>
            </a:pPr>
            <a:endParaRPr lang="en-US" sz="1800" dirty="0"/>
          </a:p>
          <a:p>
            <a:pPr marL="0" indent="0">
              <a:buNone/>
            </a:pPr>
            <a:endParaRPr lang="en-US" sz="2000" dirty="0"/>
          </a:p>
        </p:txBody>
      </p:sp>
      <p:pic>
        <p:nvPicPr>
          <p:cNvPr id="4" name="Picture 3" descr="New Mode added to Package" title="Mode Added"/>
          <p:cNvPicPr>
            <a:picLocks noChangeAspect="1" noChangeArrowheads="1"/>
          </p:cNvPicPr>
          <p:nvPr/>
        </p:nvPicPr>
        <p:blipFill rotWithShape="1">
          <a:blip r:embed="rId3">
            <a:extLst>
              <a:ext uri="{28A0092B-C50C-407E-A947-70E740481C1C}">
                <a14:useLocalDpi xmlns:a14="http://schemas.microsoft.com/office/drawing/2010/main" val="0"/>
              </a:ext>
            </a:extLst>
          </a:blip>
          <a:srcRect r="1031"/>
          <a:stretch/>
        </p:blipFill>
        <p:spPr bwMode="auto">
          <a:xfrm>
            <a:off x="206326" y="1096327"/>
            <a:ext cx="8686793" cy="309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882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Rural General Public Transit (RGPT)</a:t>
            </a:r>
          </a:p>
        </p:txBody>
      </p:sp>
      <p:sp>
        <p:nvSpPr>
          <p:cNvPr id="5" name="Text Placeholder 4"/>
          <p:cNvSpPr>
            <a:spLocks noGrp="1"/>
          </p:cNvSpPr>
          <p:nvPr>
            <p:ph type="body" idx="1"/>
          </p:nvPr>
        </p:nvSpPr>
        <p:spPr/>
        <p:txBody>
          <a:bodyPr/>
          <a:lstStyle/>
          <a:p>
            <a:r>
              <a:rPr lang="en-US" dirty="0"/>
              <a:t>Annual Forms</a:t>
            </a:r>
          </a:p>
        </p:txBody>
      </p:sp>
    </p:spTree>
    <p:extLst>
      <p:ext uri="{BB962C8B-B14F-4D97-AF65-F5344CB8AC3E}">
        <p14:creationId xmlns:p14="http://schemas.microsoft.com/office/powerpoint/2010/main" val="712168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General Public Transit (RGPT)</a:t>
            </a:r>
          </a:p>
        </p:txBody>
      </p:sp>
      <p:sp>
        <p:nvSpPr>
          <p:cNvPr id="3" name="Content Placeholder 2"/>
          <p:cNvSpPr>
            <a:spLocks noGrp="1"/>
          </p:cNvSpPr>
          <p:nvPr>
            <p:ph idx="1"/>
          </p:nvPr>
        </p:nvSpPr>
        <p:spPr>
          <a:xfrm>
            <a:off x="457200" y="1676401"/>
            <a:ext cx="8229600" cy="4484688"/>
          </a:xfrm>
        </p:spPr>
        <p:txBody>
          <a:bodyPr/>
          <a:lstStyle/>
          <a:p>
            <a:pPr marL="0" indent="0">
              <a:buNone/>
            </a:pPr>
            <a:r>
              <a:rPr lang="en-US" sz="1800" b="1" dirty="0"/>
              <a:t>Definition: </a:t>
            </a:r>
            <a:r>
              <a:rPr lang="en-US" sz="1800" dirty="0"/>
              <a:t>Agencies that provide rural service and receive or benefit from 5311 funding. (Does not include those receiving §5307 funding or Tribes)</a:t>
            </a:r>
          </a:p>
          <a:p>
            <a:pPr marL="0" indent="0">
              <a:buNone/>
            </a:pPr>
            <a:r>
              <a:rPr lang="en-US" sz="1800" b="1" dirty="0"/>
              <a:t>Required Forms:</a:t>
            </a:r>
          </a:p>
          <a:p>
            <a:pPr marL="0" indent="0">
              <a:buNone/>
            </a:pPr>
            <a:r>
              <a:rPr lang="en-US" sz="2000" dirty="0"/>
              <a:t>B-10</a:t>
            </a:r>
          </a:p>
          <a:p>
            <a:pPr lvl="1"/>
            <a:r>
              <a:rPr lang="en-US" sz="1800" dirty="0"/>
              <a:t>Organization Type and Fiscal Year Start and End Dates</a:t>
            </a:r>
          </a:p>
          <a:p>
            <a:pPr marL="0" indent="0">
              <a:buNone/>
            </a:pPr>
            <a:r>
              <a:rPr lang="en-US" sz="2000" dirty="0"/>
              <a:t>A-10</a:t>
            </a:r>
            <a:r>
              <a:rPr lang="en-US" sz="1800" dirty="0"/>
              <a:t> (Multiple Modes may populate Multiple Forms)</a:t>
            </a:r>
          </a:p>
          <a:p>
            <a:pPr lvl="1"/>
            <a:r>
              <a:rPr lang="en-US" sz="1800" dirty="0"/>
              <a:t>Maintenance Facilities</a:t>
            </a:r>
          </a:p>
          <a:p>
            <a:pPr marL="0" indent="0">
              <a:buNone/>
            </a:pPr>
            <a:r>
              <a:rPr lang="en-US" sz="2000" dirty="0"/>
              <a:t>A-30</a:t>
            </a:r>
            <a:r>
              <a:rPr lang="en-US" sz="1800" dirty="0"/>
              <a:t> (Multiple Modes may populate Multiple Forms)</a:t>
            </a:r>
          </a:p>
          <a:p>
            <a:pPr lvl="1"/>
            <a:r>
              <a:rPr lang="en-US" sz="1800" dirty="0"/>
              <a:t>Revenue Vehicle Inventory</a:t>
            </a:r>
          </a:p>
          <a:p>
            <a:pPr marL="0" indent="0">
              <a:buNone/>
            </a:pPr>
            <a:r>
              <a:rPr lang="en-US" sz="2000" dirty="0"/>
              <a:t>RR-20</a:t>
            </a:r>
          </a:p>
          <a:p>
            <a:pPr lvl="1"/>
            <a:r>
              <a:rPr lang="en-US" sz="1800" dirty="0"/>
              <a:t>Financial Data</a:t>
            </a:r>
          </a:p>
          <a:p>
            <a:pPr lvl="1"/>
            <a:r>
              <a:rPr lang="en-US" sz="1800" dirty="0"/>
              <a:t>Service Data</a:t>
            </a:r>
          </a:p>
          <a:p>
            <a:pPr lvl="1"/>
            <a:r>
              <a:rPr lang="en-US" sz="1800" dirty="0"/>
              <a:t>Safety Data</a:t>
            </a:r>
          </a:p>
          <a:p>
            <a:pPr lvl="1"/>
            <a:r>
              <a:rPr lang="en-US" sz="1800" dirty="0"/>
              <a:t>Volunteer Data</a:t>
            </a:r>
          </a:p>
        </p:txBody>
      </p:sp>
    </p:spTree>
    <p:extLst>
      <p:ext uri="{BB962C8B-B14F-4D97-AF65-F5344CB8AC3E}">
        <p14:creationId xmlns:p14="http://schemas.microsoft.com/office/powerpoint/2010/main" val="1114400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Updating Subrecipient Report Packages</a:t>
            </a:r>
          </a:p>
        </p:txBody>
      </p:sp>
      <p:sp>
        <p:nvSpPr>
          <p:cNvPr id="3" name="Content Placeholder 2"/>
          <p:cNvSpPr>
            <a:spLocks noGrp="1"/>
          </p:cNvSpPr>
          <p:nvPr>
            <p:ph idx="1"/>
          </p:nvPr>
        </p:nvSpPr>
        <p:spPr>
          <a:xfrm>
            <a:off x="457200" y="4572000"/>
            <a:ext cx="8229600" cy="1589088"/>
          </a:xfrm>
        </p:spPr>
        <p:txBody>
          <a:bodyPr/>
          <a:lstStyle/>
          <a:p>
            <a:pPr marL="0" indent="0">
              <a:buNone/>
            </a:pPr>
            <a:r>
              <a:rPr lang="en-US" b="1" dirty="0">
                <a:solidFill>
                  <a:srgbClr val="FF0000"/>
                </a:solidFill>
              </a:rPr>
              <a:t>Step 1:</a:t>
            </a:r>
            <a:r>
              <a:rPr lang="en-US" dirty="0"/>
              <a:t> Open “Records”</a:t>
            </a:r>
          </a:p>
          <a:p>
            <a:pPr marL="0" indent="0">
              <a:buNone/>
            </a:pPr>
            <a:endParaRPr lang="en-US" dirty="0"/>
          </a:p>
        </p:txBody>
      </p:sp>
      <p:pic>
        <p:nvPicPr>
          <p:cNvPr id="8" name="Picture 7" descr="Open Records" title="Records"/>
          <p:cNvPicPr>
            <a:picLocks noChangeAspect="1"/>
          </p:cNvPicPr>
          <p:nvPr/>
        </p:nvPicPr>
        <p:blipFill>
          <a:blip r:embed="rId3"/>
          <a:stretch>
            <a:fillRect/>
          </a:stretch>
        </p:blipFill>
        <p:spPr>
          <a:xfrm>
            <a:off x="256222" y="1825413"/>
            <a:ext cx="8631555" cy="2530316"/>
          </a:xfrm>
          <a:prstGeom prst="rect">
            <a:avLst/>
          </a:prstGeom>
        </p:spPr>
      </p:pic>
    </p:spTree>
    <p:extLst>
      <p:ext uri="{BB962C8B-B14F-4D97-AF65-F5344CB8AC3E}">
        <p14:creationId xmlns:p14="http://schemas.microsoft.com/office/powerpoint/2010/main" val="50815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Policy Clarification: Data Reporting</a:t>
            </a:r>
          </a:p>
        </p:txBody>
      </p:sp>
      <p:sp>
        <p:nvSpPr>
          <p:cNvPr id="3" name="Content Placeholder 2"/>
          <p:cNvSpPr>
            <a:spLocks noGrp="1"/>
          </p:cNvSpPr>
          <p:nvPr>
            <p:ph idx="1"/>
          </p:nvPr>
        </p:nvSpPr>
        <p:spPr/>
        <p:txBody>
          <a:bodyPr/>
          <a:lstStyle/>
          <a:p>
            <a:pPr marL="0" indent="0">
              <a:buNone/>
            </a:pPr>
            <a:r>
              <a:rPr lang="en-US" b="1" dirty="0"/>
              <a:t>Purchased Transportation Services</a:t>
            </a:r>
          </a:p>
          <a:p>
            <a:pPr lvl="1">
              <a:buFont typeface="Wingdings" panose="05000000000000000000" pitchFamily="2" charset="2"/>
              <a:buChar char="Ø"/>
            </a:pPr>
            <a:r>
              <a:rPr lang="en-US" dirty="0"/>
              <a:t>Transit agencies must report all services they operate, and in most cases, the services that they purchase. Therefore, sellers of PT service typically do not report to the NTD. </a:t>
            </a:r>
          </a:p>
          <a:p>
            <a:pPr lvl="1">
              <a:buFont typeface="Wingdings" panose="05000000000000000000" pitchFamily="2" charset="2"/>
              <a:buChar char="Ø"/>
            </a:pPr>
            <a:r>
              <a:rPr lang="en-US" dirty="0"/>
              <a:t>This is a policy clarification as there were instances of sellers reporting to the NTD in 2014.</a:t>
            </a:r>
          </a:p>
          <a:p>
            <a:endParaRPr lang="en-US" dirty="0"/>
          </a:p>
        </p:txBody>
      </p:sp>
    </p:spTree>
    <p:extLst>
      <p:ext uri="{BB962C8B-B14F-4D97-AF65-F5344CB8AC3E}">
        <p14:creationId xmlns:p14="http://schemas.microsoft.com/office/powerpoint/2010/main" val="3500447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08038"/>
            <a:ext cx="8229600" cy="822325"/>
          </a:xfrm>
        </p:spPr>
        <p:txBody>
          <a:bodyPr/>
          <a:lstStyle/>
          <a:p>
            <a:r>
              <a:rPr lang="en-US" dirty="0"/>
              <a:t>Open “NTD Report Packages”</a:t>
            </a:r>
          </a:p>
        </p:txBody>
      </p:sp>
      <p:sp>
        <p:nvSpPr>
          <p:cNvPr id="3" name="Content Placeholder 2"/>
          <p:cNvSpPr>
            <a:spLocks noGrp="1"/>
          </p:cNvSpPr>
          <p:nvPr>
            <p:ph idx="1"/>
          </p:nvPr>
        </p:nvSpPr>
        <p:spPr>
          <a:xfrm>
            <a:off x="457200" y="4572000"/>
            <a:ext cx="8229600" cy="1589088"/>
          </a:xfrm>
        </p:spPr>
        <p:txBody>
          <a:bodyPr/>
          <a:lstStyle/>
          <a:p>
            <a:pPr marL="0" indent="0">
              <a:buNone/>
            </a:pPr>
            <a:r>
              <a:rPr lang="en-US" sz="3200" b="1" dirty="0">
                <a:solidFill>
                  <a:srgbClr val="FF0000"/>
                </a:solidFill>
              </a:rPr>
              <a:t>Step 2:</a:t>
            </a:r>
            <a:r>
              <a:rPr lang="en-US" sz="3200" dirty="0"/>
              <a:t> Open “NTD Report Packages”</a:t>
            </a:r>
          </a:p>
          <a:p>
            <a:pPr lvl="1"/>
            <a:r>
              <a:rPr lang="en-US" sz="2400" dirty="0"/>
              <a:t>These packages will contain the annual forms for all of your subrecipients</a:t>
            </a:r>
          </a:p>
          <a:p>
            <a:pPr marL="0" indent="0">
              <a:buNone/>
            </a:pPr>
            <a:endParaRPr lang="en-US" dirty="0"/>
          </a:p>
        </p:txBody>
      </p:sp>
      <p:pic>
        <p:nvPicPr>
          <p:cNvPr id="2" name="Picture 1" descr="Arrow Pointing Towards NTD Report Packages" title="Report Packages"/>
          <p:cNvPicPr>
            <a:picLocks noChangeAspect="1"/>
          </p:cNvPicPr>
          <p:nvPr/>
        </p:nvPicPr>
        <p:blipFill>
          <a:blip r:embed="rId3"/>
          <a:stretch>
            <a:fillRect/>
          </a:stretch>
        </p:blipFill>
        <p:spPr>
          <a:xfrm>
            <a:off x="239792" y="914400"/>
            <a:ext cx="8664416" cy="3384709"/>
          </a:xfrm>
          <a:prstGeom prst="rect">
            <a:avLst/>
          </a:prstGeom>
        </p:spPr>
      </p:pic>
    </p:spTree>
    <p:extLst>
      <p:ext uri="{BB962C8B-B14F-4D97-AF65-F5344CB8AC3E}">
        <p14:creationId xmlns:p14="http://schemas.microsoft.com/office/powerpoint/2010/main" val="4227506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808038"/>
            <a:ext cx="8229600" cy="822325"/>
          </a:xfrm>
        </p:spPr>
        <p:txBody>
          <a:bodyPr/>
          <a:lstStyle/>
          <a:p>
            <a:r>
              <a:rPr lang="en-US" dirty="0">
                <a:solidFill>
                  <a:srgbClr val="E9E0C9"/>
                </a:solidFill>
              </a:rPr>
              <a:t>Package Selection</a:t>
            </a:r>
          </a:p>
        </p:txBody>
      </p:sp>
      <p:sp>
        <p:nvSpPr>
          <p:cNvPr id="3" name="Content Placeholder 2"/>
          <p:cNvSpPr>
            <a:spLocks noGrp="1"/>
          </p:cNvSpPr>
          <p:nvPr>
            <p:ph idx="1"/>
          </p:nvPr>
        </p:nvSpPr>
        <p:spPr>
          <a:xfrm>
            <a:off x="457200" y="4953000"/>
            <a:ext cx="8229600" cy="1208088"/>
          </a:xfrm>
        </p:spPr>
        <p:txBody>
          <a:bodyPr/>
          <a:lstStyle/>
          <a:p>
            <a:pPr marL="0" indent="0">
              <a:buNone/>
            </a:pPr>
            <a:r>
              <a:rPr lang="en-US" b="1" dirty="0">
                <a:solidFill>
                  <a:srgbClr val="FF0000"/>
                </a:solidFill>
              </a:rPr>
              <a:t>Step 3:</a:t>
            </a:r>
            <a:r>
              <a:rPr lang="en-US" dirty="0"/>
              <a:t> Select the Package you want to edit</a:t>
            </a:r>
          </a:p>
          <a:p>
            <a:pPr marL="0" indent="0">
              <a:buNone/>
            </a:pPr>
            <a:endParaRPr lang="en-US" dirty="0"/>
          </a:p>
        </p:txBody>
      </p:sp>
      <p:pic>
        <p:nvPicPr>
          <p:cNvPr id="2" name="Picture 1" descr="Arrow Pointing towards editable package." title="Editing Package"/>
          <p:cNvPicPr>
            <a:picLocks noChangeAspect="1"/>
          </p:cNvPicPr>
          <p:nvPr/>
        </p:nvPicPr>
        <p:blipFill>
          <a:blip r:embed="rId3"/>
          <a:stretch>
            <a:fillRect/>
          </a:stretch>
        </p:blipFill>
        <p:spPr>
          <a:xfrm>
            <a:off x="62865" y="914400"/>
            <a:ext cx="9018270" cy="3623310"/>
          </a:xfrm>
          <a:prstGeom prst="rect">
            <a:avLst/>
          </a:prstGeom>
        </p:spPr>
      </p:pic>
    </p:spTree>
    <p:extLst>
      <p:ext uri="{BB962C8B-B14F-4D97-AF65-F5344CB8AC3E}">
        <p14:creationId xmlns:p14="http://schemas.microsoft.com/office/powerpoint/2010/main" val="1083621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Select Annual Forms</a:t>
            </a:r>
          </a:p>
        </p:txBody>
      </p:sp>
      <p:pic>
        <p:nvPicPr>
          <p:cNvPr id="4" name="Picture 3" descr="Selecting Annual forms brings up the Editable Forms" title="Annual Forms"/>
          <p:cNvPicPr>
            <a:picLocks noChangeAspect="1"/>
          </p:cNvPicPr>
          <p:nvPr/>
        </p:nvPicPr>
        <p:blipFill>
          <a:blip r:embed="rId2"/>
          <a:stretch>
            <a:fillRect/>
          </a:stretch>
        </p:blipFill>
        <p:spPr>
          <a:xfrm>
            <a:off x="457199" y="808034"/>
            <a:ext cx="8329613" cy="4704398"/>
          </a:xfrm>
          <a:prstGeom prst="rect">
            <a:avLst/>
          </a:prstGeom>
        </p:spPr>
      </p:pic>
      <p:sp>
        <p:nvSpPr>
          <p:cNvPr id="6" name="Content Placeholder 2"/>
          <p:cNvSpPr>
            <a:spLocks noGrp="1"/>
          </p:cNvSpPr>
          <p:nvPr>
            <p:ph idx="1"/>
          </p:nvPr>
        </p:nvSpPr>
        <p:spPr>
          <a:xfrm>
            <a:off x="457200" y="5845263"/>
            <a:ext cx="8229600" cy="707938"/>
          </a:xfrm>
        </p:spPr>
        <p:txBody>
          <a:bodyPr/>
          <a:lstStyle/>
          <a:p>
            <a:pPr marL="0" indent="0">
              <a:buNone/>
            </a:pPr>
            <a:r>
              <a:rPr lang="en-US" b="1" dirty="0">
                <a:solidFill>
                  <a:srgbClr val="FF0000"/>
                </a:solidFill>
              </a:rPr>
              <a:t>Step 4:</a:t>
            </a:r>
            <a:r>
              <a:rPr lang="en-US" dirty="0"/>
              <a:t> Select “Annual Forms”</a:t>
            </a:r>
          </a:p>
          <a:p>
            <a:pPr marL="0" indent="0">
              <a:buNone/>
            </a:pPr>
            <a:endParaRPr lang="en-US" dirty="0"/>
          </a:p>
        </p:txBody>
      </p:sp>
    </p:spTree>
    <p:extLst>
      <p:ext uri="{BB962C8B-B14F-4D97-AF65-F5344CB8AC3E}">
        <p14:creationId xmlns:p14="http://schemas.microsoft.com/office/powerpoint/2010/main" val="2424478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609600" y="96043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ＭＳ Ｐゴシック" pitchFamily="25" charset="-128"/>
                <a:cs typeface="+mj-cs"/>
              </a:defRPr>
            </a:lvl1pPr>
            <a:lvl2pPr algn="l" rtl="0" eaLnBrk="1" fontAlgn="base" hangingPunct="1">
              <a:spcBef>
                <a:spcPct val="0"/>
              </a:spcBef>
              <a:spcAft>
                <a:spcPct val="0"/>
              </a:spcAft>
              <a:defRPr sz="3600" b="1">
                <a:solidFill>
                  <a:schemeClr val="tx2"/>
                </a:solidFill>
                <a:latin typeface="Arial" charset="0"/>
                <a:ea typeface="ＭＳ Ｐゴシック" pitchFamily="25" charset="-128"/>
              </a:defRPr>
            </a:lvl2pPr>
            <a:lvl3pPr algn="l" rtl="0" eaLnBrk="1" fontAlgn="base" hangingPunct="1">
              <a:spcBef>
                <a:spcPct val="0"/>
              </a:spcBef>
              <a:spcAft>
                <a:spcPct val="0"/>
              </a:spcAft>
              <a:defRPr sz="3600" b="1">
                <a:solidFill>
                  <a:schemeClr val="tx2"/>
                </a:solidFill>
                <a:latin typeface="Arial" charset="0"/>
                <a:ea typeface="ＭＳ Ｐゴシック" pitchFamily="25" charset="-128"/>
              </a:defRPr>
            </a:lvl3pPr>
            <a:lvl4pPr algn="l" rtl="0" eaLnBrk="1" fontAlgn="base" hangingPunct="1">
              <a:spcBef>
                <a:spcPct val="0"/>
              </a:spcBef>
              <a:spcAft>
                <a:spcPct val="0"/>
              </a:spcAft>
              <a:defRPr sz="3600" b="1">
                <a:solidFill>
                  <a:schemeClr val="tx2"/>
                </a:solidFill>
                <a:latin typeface="Arial" charset="0"/>
                <a:ea typeface="ＭＳ Ｐゴシック" pitchFamily="25" charset="-128"/>
              </a:defRPr>
            </a:lvl4pPr>
            <a:lvl5pPr algn="l" rtl="0" eaLnBrk="1" fontAlgn="base" hangingPunct="1">
              <a:spcBef>
                <a:spcPct val="0"/>
              </a:spcBef>
              <a:spcAft>
                <a:spcPct val="0"/>
              </a:spcAft>
              <a:defRPr sz="3600" b="1">
                <a:solidFill>
                  <a:schemeClr val="tx2"/>
                </a:solidFill>
                <a:latin typeface="Arial" charset="0"/>
                <a:ea typeface="ＭＳ Ｐゴシック" pitchFamily="25" charset="-128"/>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r>
              <a:rPr lang="en-US" sz="3200" kern="0" dirty="0"/>
              <a:t>View Form</a:t>
            </a:r>
          </a:p>
        </p:txBody>
      </p:sp>
      <p:sp>
        <p:nvSpPr>
          <p:cNvPr id="2" name="Title 1"/>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1"/>
          </p:nvPr>
        </p:nvSpPr>
        <p:spPr>
          <a:xfrm>
            <a:off x="457200" y="4648200"/>
            <a:ext cx="8229600" cy="1512888"/>
          </a:xfrm>
        </p:spPr>
        <p:txBody>
          <a:bodyPr/>
          <a:lstStyle/>
          <a:p>
            <a:pPr marL="0" indent="0">
              <a:buNone/>
            </a:pPr>
            <a:r>
              <a:rPr lang="en-US" b="1" dirty="0">
                <a:solidFill>
                  <a:srgbClr val="FF0000"/>
                </a:solidFill>
              </a:rPr>
              <a:t>Step 5:</a:t>
            </a:r>
            <a:r>
              <a:rPr lang="en-US" b="1" dirty="0"/>
              <a:t> </a:t>
            </a:r>
            <a:r>
              <a:rPr lang="en-US" dirty="0"/>
              <a:t>Click on the Radio Button next to the form you would like to fill out and click on “View Form”</a:t>
            </a:r>
          </a:p>
          <a:p>
            <a:pPr lvl="1">
              <a:buFont typeface="Wingdings" panose="05000000000000000000" pitchFamily="2" charset="2"/>
              <a:buChar char="Ø"/>
            </a:pPr>
            <a:r>
              <a:rPr lang="en-US" dirty="0"/>
              <a:t>The form will then open up</a:t>
            </a:r>
          </a:p>
          <a:p>
            <a:pPr marL="0" indent="0">
              <a:buNone/>
            </a:pPr>
            <a:endParaRPr lang="en-US" dirty="0"/>
          </a:p>
        </p:txBody>
      </p:sp>
      <p:pic>
        <p:nvPicPr>
          <p:cNvPr id="10" name="Picture 9" descr="Click on the radio box next to the form you want to edit, then click on the View Form button" title="Edit Form"/>
          <p:cNvPicPr>
            <a:picLocks noChangeAspect="1"/>
          </p:cNvPicPr>
          <p:nvPr/>
        </p:nvPicPr>
        <p:blipFill>
          <a:blip r:embed="rId3"/>
          <a:stretch>
            <a:fillRect/>
          </a:stretch>
        </p:blipFill>
        <p:spPr>
          <a:xfrm>
            <a:off x="211780" y="1111091"/>
            <a:ext cx="8653463" cy="3384709"/>
          </a:xfrm>
          <a:prstGeom prst="rect">
            <a:avLst/>
          </a:prstGeom>
        </p:spPr>
      </p:pic>
    </p:spTree>
    <p:extLst>
      <p:ext uri="{BB962C8B-B14F-4D97-AF65-F5344CB8AC3E}">
        <p14:creationId xmlns:p14="http://schemas.microsoft.com/office/powerpoint/2010/main" val="3763948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B-10 Form</a:t>
            </a:r>
          </a:p>
        </p:txBody>
      </p:sp>
      <p:sp>
        <p:nvSpPr>
          <p:cNvPr id="5" name="Text Placeholder 4"/>
          <p:cNvSpPr>
            <a:spLocks noGrp="1"/>
          </p:cNvSpPr>
          <p:nvPr>
            <p:ph type="body" idx="1"/>
          </p:nvPr>
        </p:nvSpPr>
        <p:spPr/>
        <p:txBody>
          <a:bodyPr/>
          <a:lstStyle/>
          <a:p>
            <a:r>
              <a:rPr lang="en-US" dirty="0"/>
              <a:t>Basic Information	</a:t>
            </a:r>
          </a:p>
        </p:txBody>
      </p:sp>
    </p:spTree>
    <p:extLst>
      <p:ext uri="{BB962C8B-B14F-4D97-AF65-F5344CB8AC3E}">
        <p14:creationId xmlns:p14="http://schemas.microsoft.com/office/powerpoint/2010/main" val="871326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 B-10 Form</a:t>
            </a:r>
          </a:p>
        </p:txBody>
      </p:sp>
      <p:pic>
        <p:nvPicPr>
          <p:cNvPr id="5" name="Picture 4" descr="List of Subrecipient Forms" title="Forms List"/>
          <p:cNvPicPr>
            <a:picLocks noChangeAspect="1"/>
          </p:cNvPicPr>
          <p:nvPr/>
        </p:nvPicPr>
        <p:blipFill>
          <a:blip r:embed="rId2"/>
          <a:stretch>
            <a:fillRect/>
          </a:stretch>
        </p:blipFill>
        <p:spPr>
          <a:xfrm>
            <a:off x="2" y="715899"/>
            <a:ext cx="9131046" cy="4618101"/>
          </a:xfrm>
          <a:prstGeom prst="rect">
            <a:avLst/>
          </a:prstGeom>
        </p:spPr>
      </p:pic>
      <p:sp>
        <p:nvSpPr>
          <p:cNvPr id="6" name="Rectangle 5"/>
          <p:cNvSpPr/>
          <p:nvPr/>
        </p:nvSpPr>
        <p:spPr>
          <a:xfrm>
            <a:off x="1447800" y="5334000"/>
            <a:ext cx="4572000" cy="1200329"/>
          </a:xfrm>
          <a:prstGeom prst="rect">
            <a:avLst/>
          </a:prstGeom>
        </p:spPr>
        <p:txBody>
          <a:bodyPr>
            <a:spAutoFit/>
          </a:bodyPr>
          <a:lstStyle/>
          <a:p>
            <a:r>
              <a:rPr lang="en-US" sz="2400" b="1" dirty="0">
                <a:solidFill>
                  <a:srgbClr val="FF0000"/>
                </a:solidFill>
              </a:rPr>
              <a:t>Step 1:</a:t>
            </a:r>
            <a:r>
              <a:rPr lang="en-US" sz="2400" dirty="0"/>
              <a:t> Open the B-10 form</a:t>
            </a:r>
          </a:p>
          <a:p>
            <a:pPr lvl="1"/>
            <a:r>
              <a:rPr lang="en-US" sz="2400" dirty="0"/>
              <a:t>Check the box</a:t>
            </a:r>
          </a:p>
          <a:p>
            <a:pPr lvl="1"/>
            <a:r>
              <a:rPr lang="en-US" sz="2400" dirty="0"/>
              <a:t>Click “View Form”</a:t>
            </a:r>
          </a:p>
        </p:txBody>
      </p:sp>
    </p:spTree>
    <p:extLst>
      <p:ext uri="{BB962C8B-B14F-4D97-AF65-F5344CB8AC3E}">
        <p14:creationId xmlns:p14="http://schemas.microsoft.com/office/powerpoint/2010/main" val="4158801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Update General Information</a:t>
            </a:r>
          </a:p>
        </p:txBody>
      </p:sp>
      <p:sp>
        <p:nvSpPr>
          <p:cNvPr id="3" name="Content Placeholder 2"/>
          <p:cNvSpPr>
            <a:spLocks noGrp="1"/>
          </p:cNvSpPr>
          <p:nvPr>
            <p:ph idx="4294967295"/>
          </p:nvPr>
        </p:nvSpPr>
        <p:spPr>
          <a:xfrm>
            <a:off x="152400" y="4191000"/>
            <a:ext cx="8229600" cy="838200"/>
          </a:xfrm>
        </p:spPr>
        <p:txBody>
          <a:bodyPr/>
          <a:lstStyle/>
          <a:p>
            <a:pPr marL="0" indent="0">
              <a:buNone/>
            </a:pPr>
            <a:r>
              <a:rPr lang="en-US" b="1" dirty="0">
                <a:solidFill>
                  <a:srgbClr val="FF0000"/>
                </a:solidFill>
              </a:rPr>
              <a:t>Step 2:</a:t>
            </a:r>
            <a:r>
              <a:rPr lang="en-US" dirty="0"/>
              <a:t> Select “Update General Information”</a:t>
            </a:r>
          </a:p>
          <a:p>
            <a:pPr marL="0" indent="0">
              <a:buNone/>
            </a:pPr>
            <a:endParaRPr lang="en-US" dirty="0"/>
          </a:p>
        </p:txBody>
      </p:sp>
      <p:pic>
        <p:nvPicPr>
          <p:cNvPr id="2" name="Picture 1" descr="Updating General Information on the B-10" title="B-10 Form"/>
          <p:cNvPicPr>
            <a:picLocks noChangeAspect="1"/>
          </p:cNvPicPr>
          <p:nvPr/>
        </p:nvPicPr>
        <p:blipFill>
          <a:blip r:embed="rId3"/>
          <a:stretch>
            <a:fillRect/>
          </a:stretch>
        </p:blipFill>
        <p:spPr>
          <a:xfrm>
            <a:off x="45720" y="1524000"/>
            <a:ext cx="9052560" cy="2526030"/>
          </a:xfrm>
          <a:prstGeom prst="rect">
            <a:avLst/>
          </a:prstGeom>
        </p:spPr>
      </p:pic>
    </p:spTree>
    <p:extLst>
      <p:ext uri="{BB962C8B-B14F-4D97-AF65-F5344CB8AC3E}">
        <p14:creationId xmlns:p14="http://schemas.microsoft.com/office/powerpoint/2010/main" val="2846834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General Information</a:t>
            </a:r>
          </a:p>
        </p:txBody>
      </p:sp>
      <p:sp>
        <p:nvSpPr>
          <p:cNvPr id="3" name="Content Placeholder 2"/>
          <p:cNvSpPr>
            <a:spLocks noGrp="1"/>
          </p:cNvSpPr>
          <p:nvPr>
            <p:ph idx="4294967295"/>
          </p:nvPr>
        </p:nvSpPr>
        <p:spPr>
          <a:xfrm>
            <a:off x="0" y="3657600"/>
            <a:ext cx="8229600" cy="2503488"/>
          </a:xfrm>
        </p:spPr>
        <p:txBody>
          <a:bodyPr/>
          <a:lstStyle/>
          <a:p>
            <a:pPr marL="0" indent="0">
              <a:buNone/>
            </a:pPr>
            <a:r>
              <a:rPr lang="en-US" b="1" dirty="0">
                <a:solidFill>
                  <a:srgbClr val="FF0000"/>
                </a:solidFill>
              </a:rPr>
              <a:t>Step 3:</a:t>
            </a:r>
            <a:r>
              <a:rPr lang="en-US" dirty="0"/>
              <a:t> General Information </a:t>
            </a:r>
          </a:p>
          <a:p>
            <a:pPr lvl="1"/>
            <a:r>
              <a:rPr lang="en-US" dirty="0"/>
              <a:t>Organization types are in a drop-down menu</a:t>
            </a:r>
          </a:p>
          <a:p>
            <a:pPr lvl="1"/>
            <a:r>
              <a:rPr lang="en-US" dirty="0"/>
              <a:t>Fiscal Year State Date</a:t>
            </a:r>
          </a:p>
          <a:p>
            <a:pPr lvl="1"/>
            <a:r>
              <a:rPr lang="en-US" dirty="0"/>
              <a:t>Fiscal Year End Date</a:t>
            </a:r>
          </a:p>
          <a:p>
            <a:pPr marL="0" indent="0">
              <a:buNone/>
            </a:pPr>
            <a:endParaRPr lang="en-US" dirty="0"/>
          </a:p>
        </p:txBody>
      </p:sp>
      <p:pic>
        <p:nvPicPr>
          <p:cNvPr id="2" name="Picture 1" descr="Editable fields of the B-10" title="B-10"/>
          <p:cNvPicPr>
            <a:picLocks noChangeAspect="1"/>
          </p:cNvPicPr>
          <p:nvPr/>
        </p:nvPicPr>
        <p:blipFill>
          <a:blip r:embed="rId3"/>
          <a:stretch>
            <a:fillRect/>
          </a:stretch>
        </p:blipFill>
        <p:spPr>
          <a:xfrm>
            <a:off x="62865" y="990600"/>
            <a:ext cx="9018270" cy="2205990"/>
          </a:xfrm>
          <a:prstGeom prst="rect">
            <a:avLst/>
          </a:prstGeom>
        </p:spPr>
      </p:pic>
    </p:spTree>
    <p:extLst>
      <p:ext uri="{BB962C8B-B14F-4D97-AF65-F5344CB8AC3E}">
        <p14:creationId xmlns:p14="http://schemas.microsoft.com/office/powerpoint/2010/main" val="2237379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Save and Close</a:t>
            </a:r>
          </a:p>
        </p:txBody>
      </p:sp>
      <p:sp>
        <p:nvSpPr>
          <p:cNvPr id="3" name="Content Placeholder 2"/>
          <p:cNvSpPr>
            <a:spLocks noGrp="1"/>
          </p:cNvSpPr>
          <p:nvPr>
            <p:ph idx="4294967295"/>
          </p:nvPr>
        </p:nvSpPr>
        <p:spPr>
          <a:xfrm>
            <a:off x="0" y="4114800"/>
            <a:ext cx="8229600" cy="2046288"/>
          </a:xfrm>
        </p:spPr>
        <p:txBody>
          <a:bodyPr/>
          <a:lstStyle/>
          <a:p>
            <a:pPr marL="0" indent="0">
              <a:buNone/>
            </a:pPr>
            <a:r>
              <a:rPr lang="en-US" b="1" dirty="0">
                <a:solidFill>
                  <a:srgbClr val="FF0000"/>
                </a:solidFill>
              </a:rPr>
              <a:t>Step 3:</a:t>
            </a:r>
            <a:r>
              <a:rPr lang="en-US" dirty="0"/>
              <a:t> “Save” and “Close”</a:t>
            </a:r>
          </a:p>
          <a:p>
            <a:pPr marL="0" indent="0">
              <a:buNone/>
            </a:pPr>
            <a:endParaRPr lang="en-US" dirty="0"/>
          </a:p>
        </p:txBody>
      </p:sp>
      <p:pic>
        <p:nvPicPr>
          <p:cNvPr id="2" name="Picture 1" descr="Save and Close the B-10 when finished" title="B-10 Save"/>
          <p:cNvPicPr>
            <a:picLocks noChangeAspect="1"/>
          </p:cNvPicPr>
          <p:nvPr/>
        </p:nvPicPr>
        <p:blipFill>
          <a:blip r:embed="rId3"/>
          <a:stretch>
            <a:fillRect/>
          </a:stretch>
        </p:blipFill>
        <p:spPr>
          <a:xfrm>
            <a:off x="45720" y="1295400"/>
            <a:ext cx="9052560" cy="2491740"/>
          </a:xfrm>
          <a:prstGeom prst="rect">
            <a:avLst/>
          </a:prstGeom>
        </p:spPr>
      </p:pic>
    </p:spTree>
    <p:extLst>
      <p:ext uri="{BB962C8B-B14F-4D97-AF65-F5344CB8AC3E}">
        <p14:creationId xmlns:p14="http://schemas.microsoft.com/office/powerpoint/2010/main" val="3495387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A-10 form </a:t>
            </a:r>
          </a:p>
        </p:txBody>
      </p:sp>
      <p:sp>
        <p:nvSpPr>
          <p:cNvPr id="5" name="Text Placeholder 4"/>
          <p:cNvSpPr>
            <a:spLocks noGrp="1"/>
          </p:cNvSpPr>
          <p:nvPr>
            <p:ph type="body" idx="1"/>
          </p:nvPr>
        </p:nvSpPr>
        <p:spPr/>
        <p:txBody>
          <a:bodyPr/>
          <a:lstStyle/>
          <a:p>
            <a:r>
              <a:rPr lang="en-US" dirty="0"/>
              <a:t>Stations &amp; Maintenance Facilities	</a:t>
            </a:r>
          </a:p>
        </p:txBody>
      </p:sp>
    </p:spTree>
    <p:extLst>
      <p:ext uri="{BB962C8B-B14F-4D97-AF65-F5344CB8AC3E}">
        <p14:creationId xmlns:p14="http://schemas.microsoft.com/office/powerpoint/2010/main" val="216932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535"/>
            <a:ext cx="8229600" cy="822325"/>
          </a:xfrm>
        </p:spPr>
        <p:txBody>
          <a:bodyPr/>
          <a:lstStyle/>
          <a:p>
            <a:r>
              <a:rPr lang="en-US" sz="3200" dirty="0"/>
              <a:t>Reporting Clarification: Deleting Fleets</a:t>
            </a:r>
          </a:p>
        </p:txBody>
      </p:sp>
      <p:sp>
        <p:nvSpPr>
          <p:cNvPr id="3" name="Content Placeholder 2"/>
          <p:cNvSpPr>
            <a:spLocks noGrp="1"/>
          </p:cNvSpPr>
          <p:nvPr>
            <p:ph idx="1"/>
          </p:nvPr>
        </p:nvSpPr>
        <p:spPr>
          <a:xfrm>
            <a:off x="86169" y="1722507"/>
            <a:ext cx="4076580" cy="702839"/>
          </a:xfrm>
        </p:spPr>
        <p:txBody>
          <a:bodyPr/>
          <a:lstStyle/>
          <a:p>
            <a:pPr>
              <a:buFont typeface="Wingdings" panose="05000000000000000000" pitchFamily="2" charset="2"/>
              <a:buChar char="§"/>
            </a:pPr>
            <a:r>
              <a:rPr lang="en-US" sz="1800" dirty="0"/>
              <a:t>When a fleet is no longer in use, do NOT click “Delete Fleet”</a:t>
            </a:r>
          </a:p>
          <a:p>
            <a:pPr>
              <a:buFont typeface="Wingdings" panose="05000000000000000000" pitchFamily="2" charset="2"/>
              <a:buChar char="§"/>
            </a:pPr>
            <a:endParaRPr lang="en-US" sz="1400" dirty="0"/>
          </a:p>
        </p:txBody>
      </p:sp>
      <p:sp>
        <p:nvSpPr>
          <p:cNvPr id="14" name="Content Placeholder 2"/>
          <p:cNvSpPr txBox="1">
            <a:spLocks/>
          </p:cNvSpPr>
          <p:nvPr/>
        </p:nvSpPr>
        <p:spPr bwMode="auto">
          <a:xfrm>
            <a:off x="4434935" y="1630363"/>
            <a:ext cx="4680743" cy="91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a:buFont typeface="Wingdings" panose="05000000000000000000" pitchFamily="2" charset="2"/>
              <a:buChar char="§"/>
            </a:pPr>
            <a:r>
              <a:rPr lang="en-US" sz="1600" kern="0" dirty="0"/>
              <a:t>Instead, change “Active Vehicles” to </a:t>
            </a:r>
            <a:r>
              <a:rPr lang="en-US" sz="1600" b="1" kern="0" dirty="0"/>
              <a:t>0</a:t>
            </a:r>
            <a:r>
              <a:rPr lang="en-US" sz="1600" kern="0" dirty="0"/>
              <a:t> then</a:t>
            </a:r>
          </a:p>
          <a:p>
            <a:pPr>
              <a:buFont typeface="Wingdings" panose="05000000000000000000" pitchFamily="2" charset="2"/>
              <a:buChar char="§"/>
            </a:pPr>
            <a:r>
              <a:rPr lang="en-US" sz="1600" kern="0" dirty="0"/>
              <a:t>“Is This Fleet Retired?” field will be prompted</a:t>
            </a:r>
          </a:p>
          <a:p>
            <a:pPr>
              <a:buFont typeface="Wingdings" panose="05000000000000000000" pitchFamily="2" charset="2"/>
              <a:buChar char="§"/>
            </a:pPr>
            <a:r>
              <a:rPr lang="en-US" sz="1600" kern="0" dirty="0"/>
              <a:t>Select “Yes” and click “Continue” and save the form</a:t>
            </a:r>
          </a:p>
        </p:txBody>
      </p:sp>
      <p:pic>
        <p:nvPicPr>
          <p:cNvPr id="6" name="Picture 5" descr="Points out Active Vehicles on A-30" title="Active Vehicles"/>
          <p:cNvPicPr>
            <a:picLocks noChangeAspect="1"/>
          </p:cNvPicPr>
          <p:nvPr/>
        </p:nvPicPr>
        <p:blipFill>
          <a:blip r:embed="rId3"/>
          <a:stretch>
            <a:fillRect/>
          </a:stretch>
        </p:blipFill>
        <p:spPr>
          <a:xfrm>
            <a:off x="78453" y="2939801"/>
            <a:ext cx="4305110" cy="3374993"/>
          </a:xfrm>
          <a:prstGeom prst="rect">
            <a:avLst/>
          </a:prstGeom>
        </p:spPr>
      </p:pic>
      <p:pic>
        <p:nvPicPr>
          <p:cNvPr id="7" name="Picture 6" descr="Points out the Active and Retired areas" title="A-30 Retired"/>
          <p:cNvPicPr>
            <a:picLocks noChangeAspect="1"/>
          </p:cNvPicPr>
          <p:nvPr/>
        </p:nvPicPr>
        <p:blipFill>
          <a:blip r:embed="rId4"/>
          <a:stretch>
            <a:fillRect/>
          </a:stretch>
        </p:blipFill>
        <p:spPr>
          <a:xfrm>
            <a:off x="4434935" y="2930942"/>
            <a:ext cx="4632865" cy="3383852"/>
          </a:xfrm>
          <a:prstGeom prst="rect">
            <a:avLst/>
          </a:prstGeom>
        </p:spPr>
      </p:pic>
    </p:spTree>
    <p:extLst>
      <p:ext uri="{BB962C8B-B14F-4D97-AF65-F5344CB8AC3E}">
        <p14:creationId xmlns:p14="http://schemas.microsoft.com/office/powerpoint/2010/main" val="4130256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E9E0C9"/>
                </a:solidFill>
              </a:rPr>
              <a:t>View Form</a:t>
            </a:r>
          </a:p>
        </p:txBody>
      </p:sp>
      <p:sp>
        <p:nvSpPr>
          <p:cNvPr id="3" name="Content Placeholder 2"/>
          <p:cNvSpPr>
            <a:spLocks noGrp="1"/>
          </p:cNvSpPr>
          <p:nvPr>
            <p:ph idx="4294967295"/>
          </p:nvPr>
        </p:nvSpPr>
        <p:spPr>
          <a:xfrm>
            <a:off x="0" y="5380038"/>
            <a:ext cx="8229600" cy="781050"/>
          </a:xfrm>
        </p:spPr>
        <p:txBody>
          <a:bodyPr/>
          <a:lstStyle/>
          <a:p>
            <a:pPr marL="0" indent="0">
              <a:buNone/>
            </a:pPr>
            <a:r>
              <a:rPr lang="en-US" b="1" dirty="0">
                <a:solidFill>
                  <a:srgbClr val="FF0000"/>
                </a:solidFill>
              </a:rPr>
              <a:t>Step 1:</a:t>
            </a:r>
            <a:r>
              <a:rPr lang="en-US" dirty="0"/>
              <a:t> Open the A-10 form</a:t>
            </a:r>
          </a:p>
          <a:p>
            <a:pPr lvl="1"/>
            <a:r>
              <a:rPr lang="en-US" sz="2400" dirty="0"/>
              <a:t>Check the box</a:t>
            </a:r>
          </a:p>
          <a:p>
            <a:pPr lvl="1"/>
            <a:r>
              <a:rPr lang="en-US" sz="2400" dirty="0"/>
              <a:t>Click “View Form”</a:t>
            </a:r>
          </a:p>
          <a:p>
            <a:pPr marL="0" indent="0">
              <a:buNone/>
            </a:pPr>
            <a:endParaRPr lang="en-US" dirty="0"/>
          </a:p>
        </p:txBody>
      </p:sp>
      <p:pic>
        <p:nvPicPr>
          <p:cNvPr id="8" name="Picture 7" descr="Selection of A-30 to Edit" title="Editing A-30"/>
          <p:cNvPicPr>
            <a:picLocks noChangeAspect="1"/>
          </p:cNvPicPr>
          <p:nvPr/>
        </p:nvPicPr>
        <p:blipFill>
          <a:blip r:embed="rId3"/>
          <a:stretch>
            <a:fillRect/>
          </a:stretch>
        </p:blipFill>
        <p:spPr>
          <a:xfrm>
            <a:off x="40005" y="808038"/>
            <a:ext cx="9063990" cy="4560570"/>
          </a:xfrm>
          <a:prstGeom prst="rect">
            <a:avLst/>
          </a:prstGeom>
        </p:spPr>
      </p:pic>
    </p:spTree>
    <p:extLst>
      <p:ext uri="{BB962C8B-B14F-4D97-AF65-F5344CB8AC3E}">
        <p14:creationId xmlns:p14="http://schemas.microsoft.com/office/powerpoint/2010/main" val="12746212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Enter Data and Click Save</a:t>
            </a:r>
          </a:p>
        </p:txBody>
      </p:sp>
      <p:sp>
        <p:nvSpPr>
          <p:cNvPr id="3" name="Content Placeholder 2"/>
          <p:cNvSpPr>
            <a:spLocks noGrp="1"/>
          </p:cNvSpPr>
          <p:nvPr>
            <p:ph idx="4294967295"/>
          </p:nvPr>
        </p:nvSpPr>
        <p:spPr>
          <a:xfrm>
            <a:off x="0" y="3962400"/>
            <a:ext cx="8229600" cy="2198688"/>
          </a:xfrm>
        </p:spPr>
        <p:txBody>
          <a:bodyPr/>
          <a:lstStyle/>
          <a:p>
            <a:pPr marL="0" indent="0">
              <a:buNone/>
            </a:pPr>
            <a:r>
              <a:rPr lang="en-US" b="1" dirty="0">
                <a:solidFill>
                  <a:srgbClr val="FF0000"/>
                </a:solidFill>
              </a:rPr>
              <a:t>Step 2:</a:t>
            </a:r>
            <a:r>
              <a:rPr lang="en-US" dirty="0"/>
              <a:t> Enter Data and Click “Save”</a:t>
            </a:r>
          </a:p>
          <a:p>
            <a:pPr lvl="1"/>
            <a:r>
              <a:rPr lang="en-US" sz="2400" dirty="0"/>
              <a:t>If facility is used by more than one mode, report a pro-rated share based on the amount of vehicles it services</a:t>
            </a:r>
          </a:p>
          <a:p>
            <a:pPr marL="0" indent="0">
              <a:buNone/>
            </a:pPr>
            <a:endParaRPr lang="en-US" dirty="0"/>
          </a:p>
        </p:txBody>
      </p:sp>
      <p:pic>
        <p:nvPicPr>
          <p:cNvPr id="2" name="Picture 1" descr="Verifying the Mode/TOS and saving form." title="Editing A-30"/>
          <p:cNvPicPr>
            <a:picLocks noChangeAspect="1"/>
          </p:cNvPicPr>
          <p:nvPr/>
        </p:nvPicPr>
        <p:blipFill>
          <a:blip r:embed="rId3"/>
          <a:stretch>
            <a:fillRect/>
          </a:stretch>
        </p:blipFill>
        <p:spPr>
          <a:xfrm>
            <a:off x="34290" y="914400"/>
            <a:ext cx="9075420" cy="2628900"/>
          </a:xfrm>
          <a:prstGeom prst="rect">
            <a:avLst/>
          </a:prstGeom>
        </p:spPr>
      </p:pic>
    </p:spTree>
    <p:extLst>
      <p:ext uri="{BB962C8B-B14F-4D97-AF65-F5344CB8AC3E}">
        <p14:creationId xmlns:p14="http://schemas.microsoft.com/office/powerpoint/2010/main" val="3237848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A-30 form</a:t>
            </a:r>
          </a:p>
        </p:txBody>
      </p:sp>
      <p:sp>
        <p:nvSpPr>
          <p:cNvPr id="5" name="Text Placeholder 4"/>
          <p:cNvSpPr>
            <a:spLocks noGrp="1"/>
          </p:cNvSpPr>
          <p:nvPr>
            <p:ph type="body" idx="1"/>
          </p:nvPr>
        </p:nvSpPr>
        <p:spPr/>
        <p:txBody>
          <a:bodyPr/>
          <a:lstStyle/>
          <a:p>
            <a:r>
              <a:rPr lang="en-US" dirty="0"/>
              <a:t>Revenue Vehicle Inventory	</a:t>
            </a:r>
          </a:p>
        </p:txBody>
      </p:sp>
    </p:spTree>
    <p:extLst>
      <p:ext uri="{BB962C8B-B14F-4D97-AF65-F5344CB8AC3E}">
        <p14:creationId xmlns:p14="http://schemas.microsoft.com/office/powerpoint/2010/main" val="2113865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A-30 Data	</a:t>
            </a:r>
          </a:p>
        </p:txBody>
      </p:sp>
      <p:sp>
        <p:nvSpPr>
          <p:cNvPr id="3" name="Content Placeholder 2"/>
          <p:cNvSpPr>
            <a:spLocks noGrp="1"/>
          </p:cNvSpPr>
          <p:nvPr>
            <p:ph idx="1"/>
          </p:nvPr>
        </p:nvSpPr>
        <p:spPr/>
        <p:txBody>
          <a:bodyPr/>
          <a:lstStyle/>
          <a:p>
            <a:r>
              <a:rPr lang="en-US" dirty="0"/>
              <a:t>Starting Report Year 2014, agencies were required to report individual modal data, including assets by mode.</a:t>
            </a:r>
          </a:p>
          <a:p>
            <a:pPr marL="0" indent="0">
              <a:buNone/>
            </a:pPr>
            <a:endParaRPr lang="en-US" dirty="0"/>
          </a:p>
          <a:p>
            <a:r>
              <a:rPr lang="en-US" dirty="0"/>
              <a:t>For RY15, the A-30 data will be pre-filled with the RY14 Closeout version of the form.</a:t>
            </a:r>
          </a:p>
        </p:txBody>
      </p:sp>
    </p:spTree>
    <p:extLst>
      <p:ext uri="{BB962C8B-B14F-4D97-AF65-F5344CB8AC3E}">
        <p14:creationId xmlns:p14="http://schemas.microsoft.com/office/powerpoint/2010/main" val="603739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the A-30 Form</a:t>
            </a:r>
          </a:p>
        </p:txBody>
      </p:sp>
      <p:pic>
        <p:nvPicPr>
          <p:cNvPr id="4" name="Picture 3" descr="Selecting the A-30 Form to Edit" title="Forms List"/>
          <p:cNvPicPr>
            <a:picLocks noChangeAspect="1"/>
          </p:cNvPicPr>
          <p:nvPr/>
        </p:nvPicPr>
        <p:blipFill>
          <a:blip r:embed="rId2"/>
          <a:stretch>
            <a:fillRect/>
          </a:stretch>
        </p:blipFill>
        <p:spPr>
          <a:xfrm>
            <a:off x="57150" y="808038"/>
            <a:ext cx="9029700" cy="4514850"/>
          </a:xfrm>
          <a:prstGeom prst="rect">
            <a:avLst/>
          </a:prstGeom>
        </p:spPr>
      </p:pic>
      <p:sp>
        <p:nvSpPr>
          <p:cNvPr id="5" name="Content Placeholder 2"/>
          <p:cNvSpPr txBox="1">
            <a:spLocks/>
          </p:cNvSpPr>
          <p:nvPr/>
        </p:nvSpPr>
        <p:spPr bwMode="auto">
          <a:xfrm>
            <a:off x="0" y="5380038"/>
            <a:ext cx="8229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ts val="300"/>
              </a:spcAft>
              <a:buChar char="•"/>
              <a:defRPr sz="2800">
                <a:solidFill>
                  <a:schemeClr val="tx1"/>
                </a:solidFill>
                <a:latin typeface="+mn-lt"/>
                <a:ea typeface="ＭＳ Ｐゴシック" pitchFamily="25" charset="-128"/>
                <a:cs typeface="+mn-cs"/>
              </a:defRPr>
            </a:lvl1pPr>
            <a:lvl2pPr marL="798513" indent="-341313" algn="l" rtl="0" eaLnBrk="1" fontAlgn="base" hangingPunct="1">
              <a:spcBef>
                <a:spcPts val="300"/>
              </a:spcBef>
              <a:spcAft>
                <a:spcPts val="300"/>
              </a:spcAft>
              <a:buSzPct val="85000"/>
              <a:buFont typeface="Wingdings" pitchFamily="25" charset="2"/>
              <a:buChar char="Ø"/>
              <a:defRPr sz="2600">
                <a:solidFill>
                  <a:schemeClr val="tx1"/>
                </a:solidFill>
                <a:latin typeface="+mn-lt"/>
                <a:ea typeface="ＭＳ Ｐゴシック" pitchFamily="25" charset="-128"/>
              </a:defRPr>
            </a:lvl2pPr>
            <a:lvl3pPr marL="1204913" indent="-290513" algn="l" rtl="0" eaLnBrk="1" fontAlgn="base" hangingPunct="1">
              <a:spcBef>
                <a:spcPts val="300"/>
              </a:spcBef>
              <a:spcAft>
                <a:spcPts val="300"/>
              </a:spcAft>
              <a:buSzPct val="100000"/>
              <a:buChar char="•"/>
              <a:defRPr sz="2400">
                <a:solidFill>
                  <a:schemeClr val="tx1"/>
                </a:solidFill>
                <a:latin typeface="+mn-lt"/>
                <a:ea typeface="ＭＳ Ｐゴシック" pitchFamily="25" charset="-128"/>
              </a:defRPr>
            </a:lvl3pPr>
            <a:lvl4pPr marL="1600200" indent="-228600" algn="l" rtl="0" eaLnBrk="1" fontAlgn="base" hangingPunct="1">
              <a:spcBef>
                <a:spcPts val="300"/>
              </a:spcBef>
              <a:spcAft>
                <a:spcPts val="300"/>
              </a:spcAft>
              <a:buFont typeface="Arial" charset="0"/>
              <a:buChar char="»"/>
              <a:defRPr sz="2000">
                <a:solidFill>
                  <a:schemeClr val="tx1"/>
                </a:solidFill>
                <a:latin typeface="+mn-lt"/>
                <a:ea typeface="ＭＳ Ｐゴシック" pitchFamily="25" charset="-128"/>
              </a:defRPr>
            </a:lvl4pPr>
            <a:lvl5pPr marL="2057400" indent="-228600" algn="l" rtl="0" eaLnBrk="1" fontAlgn="base" hangingPunct="1">
              <a:spcBef>
                <a:spcPts val="300"/>
              </a:spcBef>
              <a:spcAft>
                <a:spcPts val="300"/>
              </a:spcAft>
              <a:buSzPct val="60000"/>
              <a:buChar char="o"/>
              <a:defRPr sz="2000">
                <a:solidFill>
                  <a:schemeClr val="tx1"/>
                </a:solidFill>
                <a:latin typeface="+mn-lt"/>
                <a:ea typeface="ＭＳ Ｐゴシック" pitchFamily="25" charset="-128"/>
              </a:defRPr>
            </a:lvl5pPr>
            <a:lvl6pPr marL="2514600" indent="-228600" algn="l" rtl="0" eaLnBrk="1" fontAlgn="base" hangingPunct="1">
              <a:lnSpc>
                <a:spcPct val="95000"/>
              </a:lnSpc>
              <a:spcBef>
                <a:spcPct val="25000"/>
              </a:spcBef>
              <a:spcAft>
                <a:spcPct val="25000"/>
              </a:spcAft>
              <a:buSzPct val="60000"/>
              <a:buChar char="o"/>
              <a:defRPr sz="2000">
                <a:solidFill>
                  <a:schemeClr val="tx1"/>
                </a:solidFill>
                <a:latin typeface="+mn-lt"/>
              </a:defRPr>
            </a:lvl6pPr>
            <a:lvl7pPr marL="2971800" indent="-228600" algn="l" rtl="0" eaLnBrk="1" fontAlgn="base" hangingPunct="1">
              <a:lnSpc>
                <a:spcPct val="95000"/>
              </a:lnSpc>
              <a:spcBef>
                <a:spcPct val="25000"/>
              </a:spcBef>
              <a:spcAft>
                <a:spcPct val="25000"/>
              </a:spcAft>
              <a:buSzPct val="60000"/>
              <a:buChar char="o"/>
              <a:defRPr sz="2000">
                <a:solidFill>
                  <a:schemeClr val="tx1"/>
                </a:solidFill>
                <a:latin typeface="+mn-lt"/>
              </a:defRPr>
            </a:lvl7pPr>
            <a:lvl8pPr marL="3429000" indent="-228600" algn="l" rtl="0" eaLnBrk="1" fontAlgn="base" hangingPunct="1">
              <a:lnSpc>
                <a:spcPct val="95000"/>
              </a:lnSpc>
              <a:spcBef>
                <a:spcPct val="25000"/>
              </a:spcBef>
              <a:spcAft>
                <a:spcPct val="25000"/>
              </a:spcAft>
              <a:buSzPct val="60000"/>
              <a:buChar char="o"/>
              <a:defRPr sz="2000">
                <a:solidFill>
                  <a:schemeClr val="tx1"/>
                </a:solidFill>
                <a:latin typeface="+mn-lt"/>
              </a:defRPr>
            </a:lvl8pPr>
            <a:lvl9pPr marL="3886200" indent="-228600" algn="l" rtl="0" eaLnBrk="1" fontAlgn="base" hangingPunct="1">
              <a:lnSpc>
                <a:spcPct val="95000"/>
              </a:lnSpc>
              <a:spcBef>
                <a:spcPct val="25000"/>
              </a:spcBef>
              <a:spcAft>
                <a:spcPct val="25000"/>
              </a:spcAft>
              <a:buSzPct val="60000"/>
              <a:buChar char="o"/>
              <a:defRPr sz="2000">
                <a:solidFill>
                  <a:schemeClr val="tx1"/>
                </a:solidFill>
                <a:latin typeface="+mn-lt"/>
              </a:defRPr>
            </a:lvl9pPr>
          </a:lstStyle>
          <a:p>
            <a:pPr marL="0" indent="0">
              <a:buFontTx/>
              <a:buNone/>
            </a:pPr>
            <a:r>
              <a:rPr lang="en-US" sz="2400" b="1" kern="0" dirty="0">
                <a:solidFill>
                  <a:srgbClr val="FF0000"/>
                </a:solidFill>
              </a:rPr>
              <a:t>Step 1:</a:t>
            </a:r>
            <a:r>
              <a:rPr lang="en-US" sz="2400" kern="0" dirty="0"/>
              <a:t> Open the A-30 form</a:t>
            </a:r>
          </a:p>
          <a:p>
            <a:pPr lvl="1"/>
            <a:r>
              <a:rPr lang="en-US" sz="2400" kern="0" dirty="0"/>
              <a:t>Check the box</a:t>
            </a:r>
          </a:p>
          <a:p>
            <a:pPr lvl="1"/>
            <a:r>
              <a:rPr lang="en-US" sz="2400" kern="0" dirty="0"/>
              <a:t>Click “View Form”</a:t>
            </a:r>
          </a:p>
          <a:p>
            <a:pPr marL="0" indent="0">
              <a:buFontTx/>
              <a:buNone/>
            </a:pPr>
            <a:endParaRPr lang="en-US" kern="0" dirty="0"/>
          </a:p>
        </p:txBody>
      </p:sp>
    </p:spTree>
    <p:extLst>
      <p:ext uri="{BB962C8B-B14F-4D97-AF65-F5344CB8AC3E}">
        <p14:creationId xmlns:p14="http://schemas.microsoft.com/office/powerpoint/2010/main" val="42530799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Fleet</a:t>
            </a:r>
          </a:p>
        </p:txBody>
      </p:sp>
      <p:pic>
        <p:nvPicPr>
          <p:cNvPr id="8" name="Picture 7" descr="Selection of &quot;Add Fleet&quot; in A-30" title="Adding Fleet to A-30"/>
          <p:cNvPicPr>
            <a:picLocks noChangeAspect="1"/>
          </p:cNvPicPr>
          <p:nvPr/>
        </p:nvPicPr>
        <p:blipFill>
          <a:blip r:embed="rId3"/>
          <a:stretch>
            <a:fillRect/>
          </a:stretch>
        </p:blipFill>
        <p:spPr>
          <a:xfrm>
            <a:off x="-33759" y="914400"/>
            <a:ext cx="9127998" cy="4725353"/>
          </a:xfrm>
          <a:prstGeom prst="rect">
            <a:avLst/>
          </a:prstGeom>
        </p:spPr>
      </p:pic>
      <p:sp>
        <p:nvSpPr>
          <p:cNvPr id="3" name="Content Placeholder 2"/>
          <p:cNvSpPr>
            <a:spLocks noGrp="1"/>
          </p:cNvSpPr>
          <p:nvPr>
            <p:ph idx="1"/>
          </p:nvPr>
        </p:nvSpPr>
        <p:spPr>
          <a:xfrm>
            <a:off x="457200" y="4724400"/>
            <a:ext cx="8229600" cy="1436688"/>
          </a:xfrm>
        </p:spPr>
        <p:txBody>
          <a:bodyPr/>
          <a:lstStyle/>
          <a:p>
            <a:pPr marL="0" indent="0">
              <a:buNone/>
            </a:pPr>
            <a:r>
              <a:rPr lang="en-US" b="1" dirty="0">
                <a:solidFill>
                  <a:srgbClr val="FF0000"/>
                </a:solidFill>
              </a:rPr>
              <a:t>Step 2:</a:t>
            </a:r>
            <a:r>
              <a:rPr lang="en-US" dirty="0"/>
              <a:t> Click “Add Fleet”</a:t>
            </a:r>
          </a:p>
          <a:p>
            <a:pPr marL="0" indent="0">
              <a:buNone/>
            </a:pPr>
            <a:endParaRPr lang="en-US" dirty="0"/>
          </a:p>
        </p:txBody>
      </p:sp>
    </p:spTree>
    <p:extLst>
      <p:ext uri="{BB962C8B-B14F-4D97-AF65-F5344CB8AC3E}">
        <p14:creationId xmlns:p14="http://schemas.microsoft.com/office/powerpoint/2010/main" val="2312522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A-30 Required Information</a:t>
            </a:r>
          </a:p>
        </p:txBody>
      </p:sp>
      <p:sp>
        <p:nvSpPr>
          <p:cNvPr id="3" name="Content Placeholder 2"/>
          <p:cNvSpPr>
            <a:spLocks noGrp="1"/>
          </p:cNvSpPr>
          <p:nvPr>
            <p:ph idx="1"/>
          </p:nvPr>
        </p:nvSpPr>
        <p:spPr>
          <a:xfrm>
            <a:off x="457200" y="5286375"/>
            <a:ext cx="8229600" cy="874713"/>
          </a:xfrm>
        </p:spPr>
        <p:txBody>
          <a:bodyPr/>
          <a:lstStyle/>
          <a:p>
            <a:pPr marL="0" indent="0">
              <a:buNone/>
            </a:pPr>
            <a:r>
              <a:rPr lang="en-US" b="1" dirty="0">
                <a:solidFill>
                  <a:srgbClr val="FF0000"/>
                </a:solidFill>
              </a:rPr>
              <a:t>Step 3:</a:t>
            </a:r>
            <a:r>
              <a:rPr lang="en-US" dirty="0"/>
              <a:t> Fill out the form and click “Continue”.</a:t>
            </a:r>
          </a:p>
          <a:p>
            <a:pPr lvl="1"/>
            <a:r>
              <a:rPr lang="en-US" dirty="0"/>
              <a:t>If the Fleet is used by both modes, use the drop down menu to select the other mode.</a:t>
            </a:r>
          </a:p>
        </p:txBody>
      </p:sp>
      <p:pic>
        <p:nvPicPr>
          <p:cNvPr id="8" name="Picture 7" descr="Highlights the required information for adding a fleet to the A-30" title="Fleet Information"/>
          <p:cNvPicPr>
            <a:picLocks noChangeAspect="1"/>
          </p:cNvPicPr>
          <p:nvPr/>
        </p:nvPicPr>
        <p:blipFill>
          <a:blip r:embed="rId3"/>
          <a:stretch>
            <a:fillRect/>
          </a:stretch>
        </p:blipFill>
        <p:spPr>
          <a:xfrm>
            <a:off x="31051" y="780002"/>
            <a:ext cx="9081897" cy="4506373"/>
          </a:xfrm>
          <a:prstGeom prst="rect">
            <a:avLst/>
          </a:prstGeom>
        </p:spPr>
      </p:pic>
    </p:spTree>
    <p:extLst>
      <p:ext uri="{BB962C8B-B14F-4D97-AF65-F5344CB8AC3E}">
        <p14:creationId xmlns:p14="http://schemas.microsoft.com/office/powerpoint/2010/main" val="21983048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New RVI</a:t>
            </a:r>
          </a:p>
        </p:txBody>
      </p:sp>
      <p:sp>
        <p:nvSpPr>
          <p:cNvPr id="3" name="Content Placeholder 2"/>
          <p:cNvSpPr>
            <a:spLocks noGrp="1"/>
          </p:cNvSpPr>
          <p:nvPr>
            <p:ph idx="1"/>
          </p:nvPr>
        </p:nvSpPr>
        <p:spPr>
          <a:xfrm>
            <a:off x="457200" y="4267200"/>
            <a:ext cx="8229600" cy="1893888"/>
          </a:xfrm>
        </p:spPr>
        <p:txBody>
          <a:bodyPr/>
          <a:lstStyle/>
          <a:p>
            <a:pPr marL="0" indent="0">
              <a:buNone/>
            </a:pPr>
            <a:r>
              <a:rPr lang="en-US" b="1" dirty="0">
                <a:solidFill>
                  <a:srgbClr val="FF0000"/>
                </a:solidFill>
              </a:rPr>
              <a:t>Step 4:</a:t>
            </a:r>
            <a:r>
              <a:rPr lang="en-US" dirty="0"/>
              <a:t> Click Save</a:t>
            </a:r>
          </a:p>
          <a:p>
            <a:pPr lvl="1"/>
            <a:r>
              <a:rPr lang="en-US" dirty="0"/>
              <a:t>Saving assigns a RVI ID</a:t>
            </a:r>
          </a:p>
          <a:p>
            <a:pPr lvl="1"/>
            <a:r>
              <a:rPr lang="en-US" dirty="0"/>
              <a:t>Click “Add Fleet” for more vehicles</a:t>
            </a:r>
          </a:p>
          <a:p>
            <a:pPr marL="0" indent="0">
              <a:buNone/>
            </a:pPr>
            <a:endParaRPr lang="en-US" dirty="0"/>
          </a:p>
        </p:txBody>
      </p:sp>
      <p:pic>
        <p:nvPicPr>
          <p:cNvPr id="6" name="Picture 5" descr="New fleet added to the A-30" title="Addition of Fleet"/>
          <p:cNvPicPr>
            <a:picLocks noChangeAspect="1"/>
          </p:cNvPicPr>
          <p:nvPr/>
        </p:nvPicPr>
        <p:blipFill>
          <a:blip r:embed="rId3"/>
          <a:stretch>
            <a:fillRect/>
          </a:stretch>
        </p:blipFill>
        <p:spPr>
          <a:xfrm>
            <a:off x="25289" y="901877"/>
            <a:ext cx="9093422" cy="3376898"/>
          </a:xfrm>
          <a:prstGeom prst="rect">
            <a:avLst/>
          </a:prstGeom>
        </p:spPr>
      </p:pic>
    </p:spTree>
    <p:extLst>
      <p:ext uri="{BB962C8B-B14F-4D97-AF65-F5344CB8AC3E}">
        <p14:creationId xmlns:p14="http://schemas.microsoft.com/office/powerpoint/2010/main" val="534583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Saved new RVI</a:t>
            </a:r>
          </a:p>
        </p:txBody>
      </p:sp>
      <p:sp>
        <p:nvSpPr>
          <p:cNvPr id="3" name="Content Placeholder 2"/>
          <p:cNvSpPr>
            <a:spLocks noGrp="1"/>
          </p:cNvSpPr>
          <p:nvPr>
            <p:ph idx="1"/>
          </p:nvPr>
        </p:nvSpPr>
        <p:spPr>
          <a:xfrm>
            <a:off x="457200" y="4267200"/>
            <a:ext cx="8229600" cy="1893888"/>
          </a:xfrm>
        </p:spPr>
        <p:txBody>
          <a:bodyPr/>
          <a:lstStyle/>
          <a:p>
            <a:pPr marL="0" indent="0">
              <a:buNone/>
            </a:pPr>
            <a:r>
              <a:rPr lang="en-US" b="1" dirty="0">
                <a:solidFill>
                  <a:srgbClr val="FF0000"/>
                </a:solidFill>
              </a:rPr>
              <a:t>Step 5:</a:t>
            </a:r>
            <a:r>
              <a:rPr lang="en-US" dirty="0"/>
              <a:t> Click “Close” </a:t>
            </a:r>
          </a:p>
          <a:p>
            <a:pPr marL="0" indent="0">
              <a:buNone/>
            </a:pPr>
            <a:endParaRPr lang="en-US" dirty="0"/>
          </a:p>
        </p:txBody>
      </p:sp>
      <p:pic>
        <p:nvPicPr>
          <p:cNvPr id="7" name="Picture 6" descr="Fleet was saved, and RVI ID was created" title="New Fleet Saved"/>
          <p:cNvPicPr>
            <a:picLocks noChangeAspect="1"/>
          </p:cNvPicPr>
          <p:nvPr/>
        </p:nvPicPr>
        <p:blipFill>
          <a:blip r:embed="rId3"/>
          <a:stretch>
            <a:fillRect/>
          </a:stretch>
        </p:blipFill>
        <p:spPr>
          <a:xfrm>
            <a:off x="19526" y="836237"/>
            <a:ext cx="9104948" cy="3365373"/>
          </a:xfrm>
          <a:prstGeom prst="rect">
            <a:avLst/>
          </a:prstGeom>
        </p:spPr>
      </p:pic>
    </p:spTree>
    <p:extLst>
      <p:ext uri="{BB962C8B-B14F-4D97-AF65-F5344CB8AC3E}">
        <p14:creationId xmlns:p14="http://schemas.microsoft.com/office/powerpoint/2010/main" val="3658707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Issues</a:t>
            </a:r>
          </a:p>
        </p:txBody>
      </p:sp>
      <p:sp>
        <p:nvSpPr>
          <p:cNvPr id="3" name="Content Placeholder 2"/>
          <p:cNvSpPr>
            <a:spLocks noGrp="1"/>
          </p:cNvSpPr>
          <p:nvPr>
            <p:ph idx="1"/>
          </p:nvPr>
        </p:nvSpPr>
        <p:spPr/>
        <p:txBody>
          <a:bodyPr/>
          <a:lstStyle/>
          <a:p>
            <a:pPr marL="0" indent="0">
              <a:buNone/>
            </a:pPr>
            <a:r>
              <a:rPr lang="en-US" dirty="0"/>
              <a:t>Shared Fleets do not match across modes</a:t>
            </a:r>
          </a:p>
          <a:p>
            <a:pPr lvl="1">
              <a:buFont typeface="Wingdings" panose="05000000000000000000" pitchFamily="2" charset="2"/>
              <a:buChar char="Ø"/>
            </a:pPr>
            <a:r>
              <a:rPr lang="en-US" dirty="0"/>
              <a:t>If a fleet is shared between both modes, the fleet must be entered into all applicable A-30s, and all data fields must match</a:t>
            </a:r>
          </a:p>
          <a:p>
            <a:pPr marL="0" indent="0">
              <a:buNone/>
            </a:pPr>
            <a:r>
              <a:rPr lang="en-US" dirty="0"/>
              <a:t>New Vehicles, no Capital Funding Reported</a:t>
            </a:r>
          </a:p>
          <a:p>
            <a:pPr lvl="1">
              <a:buFont typeface="Wingdings" panose="05000000000000000000" pitchFamily="2" charset="2"/>
              <a:buChar char="Ø"/>
            </a:pPr>
            <a:r>
              <a:rPr lang="en-US" dirty="0"/>
              <a:t>If new fleets are added to the report, the Capital Funding will be entered on that agencies RR-20</a:t>
            </a:r>
          </a:p>
          <a:p>
            <a:pPr marL="0" indent="0">
              <a:buNone/>
            </a:pPr>
            <a:r>
              <a:rPr lang="en-US" dirty="0"/>
              <a:t>Missing Data</a:t>
            </a:r>
          </a:p>
          <a:p>
            <a:pPr lvl="1">
              <a:buFont typeface="Wingdings" panose="05000000000000000000" pitchFamily="2" charset="2"/>
              <a:buChar char="Ø"/>
            </a:pPr>
            <a:r>
              <a:rPr lang="en-US" dirty="0"/>
              <a:t>All fleet data must be filled out prior to submission</a:t>
            </a:r>
          </a:p>
        </p:txBody>
      </p:sp>
    </p:spTree>
    <p:extLst>
      <p:ext uri="{BB962C8B-B14F-4D97-AF65-F5344CB8AC3E}">
        <p14:creationId xmlns:p14="http://schemas.microsoft.com/office/powerpoint/2010/main" val="317365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Role: CEO Delegate</a:t>
            </a:r>
          </a:p>
        </p:txBody>
      </p:sp>
      <p:sp>
        <p:nvSpPr>
          <p:cNvPr id="3" name="Content Placeholder 2"/>
          <p:cNvSpPr>
            <a:spLocks noGrp="1"/>
          </p:cNvSpPr>
          <p:nvPr>
            <p:ph idx="1"/>
          </p:nvPr>
        </p:nvSpPr>
        <p:spPr>
          <a:xfrm>
            <a:off x="418841" y="4582637"/>
            <a:ext cx="8229600" cy="2242152"/>
          </a:xfrm>
        </p:spPr>
        <p:txBody>
          <a:bodyPr/>
          <a:lstStyle/>
          <a:p>
            <a:pPr marL="0" indent="0">
              <a:buNone/>
            </a:pPr>
            <a:r>
              <a:rPr lang="en-US" sz="1800" b="1" dirty="0"/>
              <a:t>P-30:</a:t>
            </a:r>
          </a:p>
          <a:p>
            <a:pPr>
              <a:buFont typeface="Wingdings" panose="05000000000000000000" pitchFamily="2" charset="2"/>
              <a:buChar char="Ø"/>
            </a:pPr>
            <a:r>
              <a:rPr lang="en-US" sz="1800" dirty="0"/>
              <a:t>NTD 2.0 requires at least two contacts</a:t>
            </a:r>
            <a:r>
              <a:rPr lang="en-US" sz="1600" dirty="0"/>
              <a:t>, </a:t>
            </a:r>
          </a:p>
          <a:p>
            <a:pPr lvl="1">
              <a:buFont typeface="Wingdings" panose="05000000000000000000" pitchFamily="2" charset="2"/>
              <a:buChar char="Ø"/>
            </a:pPr>
            <a:r>
              <a:rPr lang="en-US" sz="1800" dirty="0"/>
              <a:t>One contact must be the head of the transit unit (CEO)</a:t>
            </a:r>
          </a:p>
          <a:p>
            <a:pPr lvl="1">
              <a:buFont typeface="Wingdings" panose="05000000000000000000" pitchFamily="2" charset="2"/>
              <a:buChar char="Ø"/>
            </a:pPr>
            <a:r>
              <a:rPr lang="en-US" sz="1800" dirty="0"/>
              <a:t>A CEO Delegate would be assigned by the CEO if the CEO does not work on, or submit the NTD report. Completing the process would delegate the NTD report to another user.</a:t>
            </a:r>
          </a:p>
          <a:p>
            <a:pPr lvl="1">
              <a:buFont typeface="Arial" panose="020B0604020202020204" pitchFamily="34" charset="0"/>
              <a:buChar char="•"/>
            </a:pPr>
            <a:endParaRPr lang="en-US" sz="1800" dirty="0"/>
          </a:p>
          <a:p>
            <a:pPr marL="0" indent="0">
              <a:buNone/>
            </a:pPr>
            <a:endParaRPr lang="en-US" dirty="0"/>
          </a:p>
        </p:txBody>
      </p:sp>
      <p:pic>
        <p:nvPicPr>
          <p:cNvPr id="4" name="Picture 3" descr="Points at CEO Delegate as a new role" title="P-20 Roles"/>
          <p:cNvPicPr>
            <a:picLocks noChangeAspect="1"/>
          </p:cNvPicPr>
          <p:nvPr/>
        </p:nvPicPr>
        <p:blipFill>
          <a:blip r:embed="rId3"/>
          <a:stretch>
            <a:fillRect/>
          </a:stretch>
        </p:blipFill>
        <p:spPr>
          <a:xfrm>
            <a:off x="643964" y="1615123"/>
            <a:ext cx="7779353" cy="2967514"/>
          </a:xfrm>
          <a:prstGeom prst="rect">
            <a:avLst/>
          </a:prstGeom>
        </p:spPr>
      </p:pic>
      <p:cxnSp>
        <p:nvCxnSpPr>
          <p:cNvPr id="7" name="Straight Arrow Connector 6" descr="Arrow to CEO Delegate" title="Arrow to CEO Delegate"/>
          <p:cNvCxnSpPr/>
          <p:nvPr/>
        </p:nvCxnSpPr>
        <p:spPr>
          <a:xfrm flipH="1">
            <a:off x="1295400" y="3733800"/>
            <a:ext cx="838200" cy="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9333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RR-20</a:t>
            </a:r>
          </a:p>
        </p:txBody>
      </p:sp>
      <p:sp>
        <p:nvSpPr>
          <p:cNvPr id="7" name="Text Placeholder 6"/>
          <p:cNvSpPr>
            <a:spLocks noGrp="1"/>
          </p:cNvSpPr>
          <p:nvPr>
            <p:ph type="body" idx="1"/>
          </p:nvPr>
        </p:nvSpPr>
        <p:spPr/>
        <p:txBody>
          <a:bodyPr/>
          <a:lstStyle/>
          <a:p>
            <a:r>
              <a:rPr lang="en-US" dirty="0"/>
              <a:t>Rural General Public Transit (RGPT)</a:t>
            </a:r>
          </a:p>
        </p:txBody>
      </p:sp>
    </p:spTree>
    <p:extLst>
      <p:ext uri="{BB962C8B-B14F-4D97-AF65-F5344CB8AC3E}">
        <p14:creationId xmlns:p14="http://schemas.microsoft.com/office/powerpoint/2010/main" val="9666850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Reduced Reporting (RR-20) – RGPT</a:t>
            </a:r>
          </a:p>
        </p:txBody>
      </p:sp>
      <p:sp>
        <p:nvSpPr>
          <p:cNvPr id="3" name="Content Placeholder 2"/>
          <p:cNvSpPr>
            <a:spLocks noGrp="1"/>
          </p:cNvSpPr>
          <p:nvPr>
            <p:ph idx="1"/>
          </p:nvPr>
        </p:nvSpPr>
        <p:spPr/>
        <p:txBody>
          <a:bodyPr/>
          <a:lstStyle/>
          <a:p>
            <a:pPr marL="0" indent="0">
              <a:spcBef>
                <a:spcPts val="600"/>
              </a:spcBef>
              <a:buNone/>
            </a:pPr>
            <a:r>
              <a:rPr lang="en-US" sz="3200" dirty="0"/>
              <a:t>Broken out as follows:</a:t>
            </a:r>
          </a:p>
          <a:p>
            <a:pPr lvl="1">
              <a:spcBef>
                <a:spcPts val="600"/>
              </a:spcBef>
            </a:pPr>
            <a:r>
              <a:rPr lang="en-US" sz="2800" dirty="0"/>
              <a:t>Financial Information</a:t>
            </a:r>
          </a:p>
          <a:p>
            <a:pPr lvl="1">
              <a:spcBef>
                <a:spcPts val="600"/>
              </a:spcBef>
            </a:pPr>
            <a:r>
              <a:rPr lang="en-US" sz="2800" dirty="0"/>
              <a:t>Non-Federal Funding Data</a:t>
            </a:r>
          </a:p>
          <a:p>
            <a:pPr lvl="1">
              <a:spcBef>
                <a:spcPts val="600"/>
              </a:spcBef>
            </a:pPr>
            <a:r>
              <a:rPr lang="en-US" sz="2800" dirty="0"/>
              <a:t>Federal Government Funds</a:t>
            </a:r>
          </a:p>
          <a:p>
            <a:pPr lvl="1">
              <a:spcBef>
                <a:spcPts val="600"/>
              </a:spcBef>
            </a:pPr>
            <a:r>
              <a:rPr lang="en-US" sz="2800" dirty="0"/>
              <a:t>Resource Data</a:t>
            </a:r>
          </a:p>
          <a:p>
            <a:pPr lvl="1">
              <a:spcBef>
                <a:spcPts val="600"/>
              </a:spcBef>
            </a:pPr>
            <a:r>
              <a:rPr lang="en-US" sz="2800" dirty="0"/>
              <a:t>Service Data</a:t>
            </a:r>
          </a:p>
          <a:p>
            <a:pPr lvl="1">
              <a:spcBef>
                <a:spcPts val="600"/>
              </a:spcBef>
            </a:pPr>
            <a:r>
              <a:rPr lang="en-US" sz="2800" dirty="0"/>
              <a:t>Safety Data</a:t>
            </a:r>
          </a:p>
          <a:p>
            <a:pPr marL="0" indent="0">
              <a:buNone/>
            </a:pPr>
            <a:endParaRPr lang="en-US" dirty="0"/>
          </a:p>
        </p:txBody>
      </p:sp>
    </p:spTree>
    <p:extLst>
      <p:ext uri="{BB962C8B-B14F-4D97-AF65-F5344CB8AC3E}">
        <p14:creationId xmlns:p14="http://schemas.microsoft.com/office/powerpoint/2010/main" val="34473366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Open the RR-20</a:t>
            </a:r>
          </a:p>
        </p:txBody>
      </p:sp>
      <p:sp>
        <p:nvSpPr>
          <p:cNvPr id="3" name="Content Placeholder 2"/>
          <p:cNvSpPr>
            <a:spLocks noGrp="1"/>
          </p:cNvSpPr>
          <p:nvPr>
            <p:ph idx="1"/>
          </p:nvPr>
        </p:nvSpPr>
        <p:spPr>
          <a:xfrm>
            <a:off x="457200" y="5257800"/>
            <a:ext cx="8229600" cy="903288"/>
          </a:xfrm>
        </p:spPr>
        <p:txBody>
          <a:bodyPr/>
          <a:lstStyle/>
          <a:p>
            <a:pPr marL="0" indent="0">
              <a:buNone/>
            </a:pPr>
            <a:r>
              <a:rPr lang="en-US" b="1" dirty="0">
                <a:solidFill>
                  <a:srgbClr val="FF0000"/>
                </a:solidFill>
              </a:rPr>
              <a:t>Step 1:</a:t>
            </a:r>
            <a:r>
              <a:rPr lang="en-US" dirty="0"/>
              <a:t> Open the RR-20 form</a:t>
            </a:r>
          </a:p>
          <a:p>
            <a:pPr lvl="1"/>
            <a:r>
              <a:rPr lang="en-US" dirty="0"/>
              <a:t>Check the box</a:t>
            </a:r>
          </a:p>
          <a:p>
            <a:pPr lvl="1"/>
            <a:r>
              <a:rPr lang="en-US" dirty="0"/>
              <a:t>Click “View Form”</a:t>
            </a:r>
          </a:p>
          <a:p>
            <a:pPr marL="0" indent="0">
              <a:buNone/>
            </a:pPr>
            <a:endParaRPr lang="en-US" dirty="0"/>
          </a:p>
        </p:txBody>
      </p:sp>
      <p:pic>
        <p:nvPicPr>
          <p:cNvPr id="9" name="Picture 8" descr="Package Forms with the RR-20 being selected" title="Package Forms"/>
          <p:cNvPicPr>
            <a:picLocks noChangeAspect="1"/>
          </p:cNvPicPr>
          <p:nvPr/>
        </p:nvPicPr>
        <p:blipFill>
          <a:blip r:embed="rId3"/>
          <a:stretch>
            <a:fillRect/>
          </a:stretch>
        </p:blipFill>
        <p:spPr>
          <a:xfrm>
            <a:off x="13763" y="771385"/>
            <a:ext cx="9116473" cy="4448747"/>
          </a:xfrm>
          <a:prstGeom prst="rect">
            <a:avLst/>
          </a:prstGeom>
        </p:spPr>
      </p:pic>
    </p:spTree>
    <p:extLst>
      <p:ext uri="{BB962C8B-B14F-4D97-AF65-F5344CB8AC3E}">
        <p14:creationId xmlns:p14="http://schemas.microsoft.com/office/powerpoint/2010/main" val="1625851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E9E0C9"/>
                </a:solidFill>
              </a:rPr>
              <a:t>Update Financial Information</a:t>
            </a:r>
          </a:p>
        </p:txBody>
      </p:sp>
      <p:sp>
        <p:nvSpPr>
          <p:cNvPr id="3" name="Content Placeholder 2"/>
          <p:cNvSpPr>
            <a:spLocks noGrp="1"/>
          </p:cNvSpPr>
          <p:nvPr>
            <p:ph idx="4294967295"/>
          </p:nvPr>
        </p:nvSpPr>
        <p:spPr>
          <a:xfrm>
            <a:off x="0" y="5332413"/>
            <a:ext cx="8229600" cy="828675"/>
          </a:xfrm>
        </p:spPr>
        <p:txBody>
          <a:bodyPr/>
          <a:lstStyle/>
          <a:p>
            <a:pPr marL="0" indent="0">
              <a:buNone/>
            </a:pPr>
            <a:r>
              <a:rPr lang="en-US" b="1" dirty="0">
                <a:solidFill>
                  <a:srgbClr val="FF0000"/>
                </a:solidFill>
              </a:rPr>
              <a:t>Step 2:</a:t>
            </a:r>
            <a:r>
              <a:rPr lang="en-US" dirty="0"/>
              <a:t> Click “Update Financial Information”</a:t>
            </a:r>
          </a:p>
          <a:p>
            <a:pPr marL="0" indent="0">
              <a:buNone/>
            </a:pPr>
            <a:endParaRPr lang="en-US" dirty="0"/>
          </a:p>
        </p:txBody>
      </p:sp>
      <p:pic>
        <p:nvPicPr>
          <p:cNvPr id="7" name="Picture 6" descr="Arrow pointing toward Update Financial Information" title="RR-20 Update Financial Information"/>
          <p:cNvPicPr>
            <a:picLocks noChangeAspect="1"/>
          </p:cNvPicPr>
          <p:nvPr/>
        </p:nvPicPr>
        <p:blipFill>
          <a:blip r:embed="rId3"/>
          <a:stretch>
            <a:fillRect/>
          </a:stretch>
        </p:blipFill>
        <p:spPr>
          <a:xfrm>
            <a:off x="62103" y="685800"/>
            <a:ext cx="9081897" cy="4540949"/>
          </a:xfrm>
          <a:prstGeom prst="rect">
            <a:avLst/>
          </a:prstGeom>
        </p:spPr>
      </p:pic>
    </p:spTree>
    <p:extLst>
      <p:ext uri="{BB962C8B-B14F-4D97-AF65-F5344CB8AC3E}">
        <p14:creationId xmlns:p14="http://schemas.microsoft.com/office/powerpoint/2010/main" val="38165512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p>
        </p:txBody>
      </p:sp>
      <p:sp>
        <p:nvSpPr>
          <p:cNvPr id="3" name="Content Placeholder 2"/>
          <p:cNvSpPr>
            <a:spLocks noGrp="1"/>
          </p:cNvSpPr>
          <p:nvPr>
            <p:ph idx="1"/>
          </p:nvPr>
        </p:nvSpPr>
        <p:spPr>
          <a:xfrm>
            <a:off x="304800" y="5122356"/>
            <a:ext cx="8229600" cy="1735644"/>
          </a:xfrm>
        </p:spPr>
        <p:txBody>
          <a:bodyPr/>
          <a:lstStyle/>
          <a:p>
            <a:pPr marL="0" indent="0">
              <a:buNone/>
            </a:pPr>
            <a:r>
              <a:rPr lang="en-US" sz="2000" b="1" dirty="0">
                <a:solidFill>
                  <a:srgbClr val="FF0000"/>
                </a:solidFill>
              </a:rPr>
              <a:t>Step 3:</a:t>
            </a:r>
            <a:r>
              <a:rPr lang="en-US" sz="2000" dirty="0"/>
              <a:t> Enter data and click “Continue” when finished.</a:t>
            </a:r>
          </a:p>
          <a:p>
            <a:pPr lvl="1"/>
            <a:r>
              <a:rPr lang="en-US" sz="1800" dirty="0"/>
              <a:t>Annual expenses by mode</a:t>
            </a:r>
          </a:p>
          <a:p>
            <a:pPr lvl="1"/>
            <a:r>
              <a:rPr lang="en-US" sz="1800" dirty="0"/>
              <a:t>Revenue applied from Fares</a:t>
            </a:r>
          </a:p>
          <a:p>
            <a:pPr lvl="1"/>
            <a:r>
              <a:rPr lang="en-US" sz="1800" dirty="0"/>
              <a:t>Other Directly Generated Funds</a:t>
            </a:r>
          </a:p>
          <a:p>
            <a:pPr marL="0" indent="0">
              <a:buNone/>
            </a:pPr>
            <a:endParaRPr lang="en-US" dirty="0"/>
          </a:p>
        </p:txBody>
      </p:sp>
      <p:pic>
        <p:nvPicPr>
          <p:cNvPr id="9" name="Picture 8" descr="Editable fields accessible in Financial Information" title="Financial Information"/>
          <p:cNvPicPr>
            <a:picLocks noChangeAspect="1"/>
          </p:cNvPicPr>
          <p:nvPr/>
        </p:nvPicPr>
        <p:blipFill>
          <a:blip r:embed="rId3"/>
          <a:stretch>
            <a:fillRect/>
          </a:stretch>
        </p:blipFill>
        <p:spPr>
          <a:xfrm>
            <a:off x="506777" y="678432"/>
            <a:ext cx="7825645" cy="4448747"/>
          </a:xfrm>
          <a:prstGeom prst="rect">
            <a:avLst/>
          </a:prstGeom>
        </p:spPr>
      </p:pic>
    </p:spTree>
    <p:extLst>
      <p:ext uri="{BB962C8B-B14F-4D97-AF65-F5344CB8AC3E}">
        <p14:creationId xmlns:p14="http://schemas.microsoft.com/office/powerpoint/2010/main" val="248928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Non-Federal Funds</a:t>
            </a:r>
          </a:p>
        </p:txBody>
      </p:sp>
      <p:sp>
        <p:nvSpPr>
          <p:cNvPr id="3" name="Content Placeholder 2"/>
          <p:cNvSpPr>
            <a:spLocks noGrp="1"/>
          </p:cNvSpPr>
          <p:nvPr>
            <p:ph idx="4294967295"/>
          </p:nvPr>
        </p:nvSpPr>
        <p:spPr>
          <a:xfrm>
            <a:off x="0" y="4876800"/>
            <a:ext cx="8229600" cy="750888"/>
          </a:xfrm>
        </p:spPr>
        <p:txBody>
          <a:bodyPr/>
          <a:lstStyle/>
          <a:p>
            <a:pPr marL="0" indent="0">
              <a:buNone/>
            </a:pPr>
            <a:r>
              <a:rPr lang="en-US" b="1" dirty="0">
                <a:solidFill>
                  <a:srgbClr val="FF0000"/>
                </a:solidFill>
              </a:rPr>
              <a:t>Step 4:</a:t>
            </a:r>
            <a:r>
              <a:rPr lang="en-US" dirty="0"/>
              <a:t> Click “Update Non-Federal Funds”</a:t>
            </a:r>
          </a:p>
          <a:p>
            <a:pPr marL="0" indent="0">
              <a:buNone/>
            </a:pPr>
            <a:endParaRPr lang="en-US" dirty="0"/>
          </a:p>
        </p:txBody>
      </p:sp>
      <p:pic>
        <p:nvPicPr>
          <p:cNvPr id="2" name="Picture 1" descr="Arrow Pointing at Update Non-Federal Funds" title="Non-Federal Funds"/>
          <p:cNvPicPr>
            <a:picLocks noChangeAspect="1"/>
          </p:cNvPicPr>
          <p:nvPr/>
        </p:nvPicPr>
        <p:blipFill>
          <a:blip r:embed="rId3"/>
          <a:stretch>
            <a:fillRect/>
          </a:stretch>
        </p:blipFill>
        <p:spPr>
          <a:xfrm>
            <a:off x="315005" y="1371600"/>
            <a:ext cx="8401907" cy="2985040"/>
          </a:xfrm>
          <a:prstGeom prst="rect">
            <a:avLst/>
          </a:prstGeom>
        </p:spPr>
      </p:pic>
    </p:spTree>
    <p:extLst>
      <p:ext uri="{BB962C8B-B14F-4D97-AF65-F5344CB8AC3E}">
        <p14:creationId xmlns:p14="http://schemas.microsoft.com/office/powerpoint/2010/main" val="1939972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E9E0C9"/>
                </a:solidFill>
              </a:rPr>
              <a:t>Enter Data</a:t>
            </a:r>
          </a:p>
        </p:txBody>
      </p:sp>
      <p:sp>
        <p:nvSpPr>
          <p:cNvPr id="3" name="Content Placeholder 2"/>
          <p:cNvSpPr>
            <a:spLocks noGrp="1"/>
          </p:cNvSpPr>
          <p:nvPr>
            <p:ph idx="4294967295"/>
          </p:nvPr>
        </p:nvSpPr>
        <p:spPr>
          <a:xfrm>
            <a:off x="0" y="5105400"/>
            <a:ext cx="8229600" cy="565150"/>
          </a:xfrm>
        </p:spPr>
        <p:txBody>
          <a:bodyPr/>
          <a:lstStyle/>
          <a:p>
            <a:pPr marL="0" indent="0">
              <a:buNone/>
            </a:pPr>
            <a:r>
              <a:rPr lang="en-US" b="1" dirty="0">
                <a:solidFill>
                  <a:srgbClr val="FF0000"/>
                </a:solidFill>
              </a:rPr>
              <a:t>Step 5:</a:t>
            </a:r>
            <a:r>
              <a:rPr lang="en-US" dirty="0"/>
              <a:t> Enter data and click “Continue” when finished</a:t>
            </a:r>
          </a:p>
          <a:p>
            <a:pPr marL="0" indent="0">
              <a:buNone/>
            </a:pPr>
            <a:endParaRPr lang="en-US" dirty="0"/>
          </a:p>
        </p:txBody>
      </p:sp>
      <p:pic>
        <p:nvPicPr>
          <p:cNvPr id="2" name="Picture 1" descr="Arrow pointing at Continue after updating data on form." title="Non-Federal Funding Data"/>
          <p:cNvPicPr>
            <a:picLocks noChangeAspect="1"/>
          </p:cNvPicPr>
          <p:nvPr/>
        </p:nvPicPr>
        <p:blipFill>
          <a:blip r:embed="rId3"/>
          <a:stretch>
            <a:fillRect/>
          </a:stretch>
        </p:blipFill>
        <p:spPr>
          <a:xfrm>
            <a:off x="45720" y="1066800"/>
            <a:ext cx="9098280" cy="3463290"/>
          </a:xfrm>
          <a:prstGeom prst="rect">
            <a:avLst/>
          </a:prstGeom>
        </p:spPr>
      </p:pic>
    </p:spTree>
    <p:extLst>
      <p:ext uri="{BB962C8B-B14F-4D97-AF65-F5344CB8AC3E}">
        <p14:creationId xmlns:p14="http://schemas.microsoft.com/office/powerpoint/2010/main" val="18097840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Federal Funds</a:t>
            </a:r>
          </a:p>
        </p:txBody>
      </p:sp>
      <p:sp>
        <p:nvSpPr>
          <p:cNvPr id="3" name="Content Placeholder 2"/>
          <p:cNvSpPr>
            <a:spLocks noGrp="1"/>
          </p:cNvSpPr>
          <p:nvPr>
            <p:ph idx="4294967295"/>
          </p:nvPr>
        </p:nvSpPr>
        <p:spPr>
          <a:xfrm>
            <a:off x="0" y="3886200"/>
            <a:ext cx="8229600" cy="2274888"/>
          </a:xfrm>
        </p:spPr>
        <p:txBody>
          <a:bodyPr/>
          <a:lstStyle/>
          <a:p>
            <a:pPr marL="0" indent="0">
              <a:buNone/>
            </a:pPr>
            <a:r>
              <a:rPr lang="en-US" b="1" dirty="0">
                <a:solidFill>
                  <a:srgbClr val="FF0000"/>
                </a:solidFill>
              </a:rPr>
              <a:t>Step 6:</a:t>
            </a:r>
            <a:r>
              <a:rPr lang="en-US" dirty="0"/>
              <a:t> Update Federal Funds</a:t>
            </a:r>
          </a:p>
          <a:p>
            <a:pPr lvl="1"/>
            <a:r>
              <a:rPr lang="en-US" dirty="0"/>
              <a:t>Select the Federal sources that apply</a:t>
            </a:r>
          </a:p>
          <a:p>
            <a:pPr lvl="2"/>
            <a:r>
              <a:rPr lang="en-US" dirty="0"/>
              <a:t>Only those data input fields will show</a:t>
            </a:r>
          </a:p>
          <a:p>
            <a:pPr lvl="2"/>
            <a:r>
              <a:rPr lang="en-US" dirty="0"/>
              <a:t>Can change sources at any time</a:t>
            </a:r>
          </a:p>
          <a:p>
            <a:pPr marL="0" indent="0">
              <a:buNone/>
            </a:pPr>
            <a:endParaRPr lang="en-US" dirty="0"/>
          </a:p>
        </p:txBody>
      </p:sp>
      <p:pic>
        <p:nvPicPr>
          <p:cNvPr id="2" name="Picture 1" descr="Arrow pointing at Update Federal Funds" title="Update Federal Funds"/>
          <p:cNvPicPr>
            <a:picLocks noChangeAspect="1"/>
          </p:cNvPicPr>
          <p:nvPr/>
        </p:nvPicPr>
        <p:blipFill>
          <a:blip r:embed="rId3"/>
          <a:stretch>
            <a:fillRect/>
          </a:stretch>
        </p:blipFill>
        <p:spPr>
          <a:xfrm>
            <a:off x="1143000" y="1905000"/>
            <a:ext cx="6560820" cy="1565910"/>
          </a:xfrm>
          <a:prstGeom prst="rect">
            <a:avLst/>
          </a:prstGeom>
        </p:spPr>
      </p:pic>
    </p:spTree>
    <p:extLst>
      <p:ext uri="{BB962C8B-B14F-4D97-AF65-F5344CB8AC3E}">
        <p14:creationId xmlns:p14="http://schemas.microsoft.com/office/powerpoint/2010/main" val="504454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Update Federal Funding</a:t>
            </a:r>
          </a:p>
        </p:txBody>
      </p:sp>
      <p:sp>
        <p:nvSpPr>
          <p:cNvPr id="3" name="Content Placeholder 2"/>
          <p:cNvSpPr>
            <a:spLocks noGrp="1"/>
          </p:cNvSpPr>
          <p:nvPr>
            <p:ph idx="1"/>
          </p:nvPr>
        </p:nvSpPr>
        <p:spPr>
          <a:xfrm>
            <a:off x="457200" y="5486400"/>
            <a:ext cx="8229600" cy="674688"/>
          </a:xfrm>
        </p:spPr>
        <p:txBody>
          <a:bodyPr/>
          <a:lstStyle/>
          <a:p>
            <a:pPr marL="0" indent="0">
              <a:buNone/>
            </a:pPr>
            <a:r>
              <a:rPr lang="en-US" b="1" dirty="0">
                <a:solidFill>
                  <a:srgbClr val="FF0000"/>
                </a:solidFill>
              </a:rPr>
              <a:t>Step 7:</a:t>
            </a:r>
            <a:r>
              <a:rPr lang="en-US" dirty="0"/>
              <a:t> Select Federal Funding Sources and click “Continue”</a:t>
            </a:r>
          </a:p>
          <a:p>
            <a:pPr marL="0" indent="0">
              <a:buNone/>
            </a:pPr>
            <a:endParaRPr lang="en-US" dirty="0"/>
          </a:p>
        </p:txBody>
      </p:sp>
      <p:pic>
        <p:nvPicPr>
          <p:cNvPr id="11" name="Picture 10" descr="List of Federal Funds, arrows pointing at 5310, 5311 and Other FTA Funds" title="Federal Funding List"/>
          <p:cNvPicPr>
            <a:picLocks noChangeAspect="1"/>
          </p:cNvPicPr>
          <p:nvPr/>
        </p:nvPicPr>
        <p:blipFill>
          <a:blip r:embed="rId3"/>
          <a:stretch>
            <a:fillRect/>
          </a:stretch>
        </p:blipFill>
        <p:spPr>
          <a:xfrm>
            <a:off x="57150" y="789711"/>
            <a:ext cx="9029700" cy="4457700"/>
          </a:xfrm>
          <a:prstGeom prst="rect">
            <a:avLst/>
          </a:prstGeom>
        </p:spPr>
      </p:pic>
    </p:spTree>
    <p:extLst>
      <p:ext uri="{BB962C8B-B14F-4D97-AF65-F5344CB8AC3E}">
        <p14:creationId xmlns:p14="http://schemas.microsoft.com/office/powerpoint/2010/main" val="2428627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Funding Status</a:t>
            </a:r>
          </a:p>
        </p:txBody>
      </p:sp>
      <p:sp>
        <p:nvSpPr>
          <p:cNvPr id="3" name="Content Placeholder 2"/>
          <p:cNvSpPr>
            <a:spLocks noGrp="1"/>
          </p:cNvSpPr>
          <p:nvPr>
            <p:ph idx="1"/>
          </p:nvPr>
        </p:nvSpPr>
        <p:spPr>
          <a:xfrm>
            <a:off x="457200" y="5540602"/>
            <a:ext cx="8229600" cy="620485"/>
          </a:xfrm>
        </p:spPr>
        <p:txBody>
          <a:bodyPr/>
          <a:lstStyle/>
          <a:p>
            <a:pPr marL="0" indent="0">
              <a:buNone/>
            </a:pPr>
            <a:r>
              <a:rPr lang="en-US" sz="2400" b="1" dirty="0">
                <a:solidFill>
                  <a:srgbClr val="FF0000"/>
                </a:solidFill>
              </a:rPr>
              <a:t>Step 8:</a:t>
            </a:r>
            <a:r>
              <a:rPr lang="en-US" sz="2400" dirty="0"/>
              <a:t> Enter Data</a:t>
            </a:r>
          </a:p>
          <a:p>
            <a:pPr lvl="1"/>
            <a:r>
              <a:rPr lang="en-US" sz="2400" dirty="0"/>
              <a:t>Click “Change Funding Sources” to add more sources if needed</a:t>
            </a:r>
          </a:p>
          <a:p>
            <a:pPr marL="0" indent="0">
              <a:buNone/>
            </a:pPr>
            <a:endParaRPr lang="en-US" dirty="0"/>
          </a:p>
        </p:txBody>
      </p:sp>
      <p:pic>
        <p:nvPicPr>
          <p:cNvPr id="9" name="Picture 8" descr="Arrow Pointing at Change Funding Sources in the Update Federal Funds list" title="Change Funding Sources"/>
          <p:cNvPicPr>
            <a:picLocks noChangeAspect="1"/>
          </p:cNvPicPr>
          <p:nvPr/>
        </p:nvPicPr>
        <p:blipFill>
          <a:blip r:embed="rId3"/>
          <a:stretch>
            <a:fillRect/>
          </a:stretch>
        </p:blipFill>
        <p:spPr>
          <a:xfrm>
            <a:off x="57150" y="705712"/>
            <a:ext cx="9029700" cy="4834890"/>
          </a:xfrm>
          <a:prstGeom prst="rect">
            <a:avLst/>
          </a:prstGeom>
        </p:spPr>
      </p:pic>
    </p:spTree>
    <p:extLst>
      <p:ext uri="{BB962C8B-B14F-4D97-AF65-F5344CB8AC3E}">
        <p14:creationId xmlns:p14="http://schemas.microsoft.com/office/powerpoint/2010/main" val="348627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CEO Delegate Certification	</a:t>
            </a:r>
          </a:p>
        </p:txBody>
      </p:sp>
      <p:sp>
        <p:nvSpPr>
          <p:cNvPr id="3" name="Content Placeholder 2"/>
          <p:cNvSpPr>
            <a:spLocks noGrp="1"/>
          </p:cNvSpPr>
          <p:nvPr>
            <p:ph idx="1"/>
          </p:nvPr>
        </p:nvSpPr>
        <p:spPr>
          <a:xfrm>
            <a:off x="457200" y="1630363"/>
            <a:ext cx="8229600" cy="4530725"/>
          </a:xfrm>
        </p:spPr>
        <p:txBody>
          <a:bodyPr/>
          <a:lstStyle/>
          <a:p>
            <a:pPr marL="0" indent="0">
              <a:buNone/>
            </a:pPr>
            <a:r>
              <a:rPr lang="en-US" sz="2200" dirty="0"/>
              <a:t>Before updating the User Role on the P-30, the CEO must complete and upload a CEO Delegate Certification, through the State DOT Report Package &gt; Reporter Requests</a:t>
            </a:r>
          </a:p>
        </p:txBody>
      </p:sp>
      <p:pic>
        <p:nvPicPr>
          <p:cNvPr id="4" name="Picture 3" descr="After selecting Reporter Request, select CEO Delegate" title="Reporter Request"/>
          <p:cNvPicPr>
            <a:picLocks noChangeAspect="1"/>
          </p:cNvPicPr>
          <p:nvPr/>
        </p:nvPicPr>
        <p:blipFill rotWithShape="1">
          <a:blip r:embed="rId3"/>
          <a:srcRect l="951" t="8257" r="1143" b="2467"/>
          <a:stretch/>
        </p:blipFill>
        <p:spPr>
          <a:xfrm>
            <a:off x="914400" y="3262572"/>
            <a:ext cx="6942963" cy="2898516"/>
          </a:xfrm>
          <a:prstGeom prst="rect">
            <a:avLst/>
          </a:prstGeom>
        </p:spPr>
      </p:pic>
    </p:spTree>
    <p:extLst>
      <p:ext uri="{BB962C8B-B14F-4D97-AF65-F5344CB8AC3E}">
        <p14:creationId xmlns:p14="http://schemas.microsoft.com/office/powerpoint/2010/main" val="2993756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Click Continue</a:t>
            </a:r>
          </a:p>
        </p:txBody>
      </p:sp>
      <p:sp>
        <p:nvSpPr>
          <p:cNvPr id="3" name="Content Placeholder 2"/>
          <p:cNvSpPr>
            <a:spLocks noGrp="1"/>
          </p:cNvSpPr>
          <p:nvPr>
            <p:ph idx="1"/>
          </p:nvPr>
        </p:nvSpPr>
        <p:spPr>
          <a:xfrm>
            <a:off x="457200" y="5582716"/>
            <a:ext cx="8229600" cy="578371"/>
          </a:xfrm>
        </p:spPr>
        <p:txBody>
          <a:bodyPr/>
          <a:lstStyle/>
          <a:p>
            <a:pPr marL="0" indent="0">
              <a:buNone/>
            </a:pPr>
            <a:r>
              <a:rPr lang="en-US" sz="2400" b="1" dirty="0">
                <a:solidFill>
                  <a:srgbClr val="FF0000"/>
                </a:solidFill>
              </a:rPr>
              <a:t>Step 9:</a:t>
            </a:r>
            <a:r>
              <a:rPr lang="en-US" sz="2400" dirty="0"/>
              <a:t> Click “Continue” </a:t>
            </a:r>
          </a:p>
          <a:p>
            <a:pPr lvl="1"/>
            <a:r>
              <a:rPr lang="en-US" sz="2400" dirty="0"/>
              <a:t>“Other Federal Funds” and “Other FTA Funds” require a description</a:t>
            </a:r>
          </a:p>
          <a:p>
            <a:pPr marL="0" indent="0">
              <a:buNone/>
            </a:pPr>
            <a:endParaRPr lang="en-US" dirty="0"/>
          </a:p>
        </p:txBody>
      </p:sp>
      <p:pic>
        <p:nvPicPr>
          <p:cNvPr id="11" name="Picture 10" descr="List of Federal Funding with an arrow pointing at Continue" title="Federal Funding"/>
          <p:cNvPicPr>
            <a:picLocks noChangeAspect="1"/>
          </p:cNvPicPr>
          <p:nvPr/>
        </p:nvPicPr>
        <p:blipFill>
          <a:blip r:embed="rId3"/>
          <a:stretch>
            <a:fillRect/>
          </a:stretch>
        </p:blipFill>
        <p:spPr>
          <a:xfrm>
            <a:off x="57150" y="679246"/>
            <a:ext cx="9029700" cy="4903470"/>
          </a:xfrm>
          <a:prstGeom prst="rect">
            <a:avLst/>
          </a:prstGeom>
        </p:spPr>
      </p:pic>
    </p:spTree>
    <p:extLst>
      <p:ext uri="{BB962C8B-B14F-4D97-AF65-F5344CB8AC3E}">
        <p14:creationId xmlns:p14="http://schemas.microsoft.com/office/powerpoint/2010/main" val="29193582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Other Resources</a:t>
            </a:r>
          </a:p>
        </p:txBody>
      </p:sp>
      <p:sp>
        <p:nvSpPr>
          <p:cNvPr id="3" name="Content Placeholder 2"/>
          <p:cNvSpPr>
            <a:spLocks noGrp="1"/>
          </p:cNvSpPr>
          <p:nvPr>
            <p:ph idx="4294967295"/>
          </p:nvPr>
        </p:nvSpPr>
        <p:spPr>
          <a:xfrm>
            <a:off x="0" y="4419600"/>
            <a:ext cx="8229600" cy="2046288"/>
          </a:xfrm>
        </p:spPr>
        <p:txBody>
          <a:bodyPr/>
          <a:lstStyle/>
          <a:p>
            <a:pPr marL="0" indent="0">
              <a:buNone/>
            </a:pPr>
            <a:r>
              <a:rPr lang="en-US" b="1" dirty="0">
                <a:solidFill>
                  <a:srgbClr val="FF0000"/>
                </a:solidFill>
              </a:rPr>
              <a:t>Step 10:</a:t>
            </a:r>
            <a:r>
              <a:rPr lang="en-US" dirty="0"/>
              <a:t> Update Other Resources</a:t>
            </a:r>
          </a:p>
          <a:p>
            <a:pPr lvl="1"/>
            <a:r>
              <a:rPr lang="en-US" dirty="0"/>
              <a:t>This is a required section</a:t>
            </a:r>
          </a:p>
          <a:p>
            <a:pPr marL="0" indent="0">
              <a:buNone/>
            </a:pPr>
            <a:endParaRPr lang="en-US" dirty="0"/>
          </a:p>
        </p:txBody>
      </p:sp>
      <p:pic>
        <p:nvPicPr>
          <p:cNvPr id="2" name="Picture 1" descr="Other Resources with an arrow pointing at Update Other Resources" title="Other Resources"/>
          <p:cNvPicPr>
            <a:picLocks noChangeAspect="1"/>
          </p:cNvPicPr>
          <p:nvPr/>
        </p:nvPicPr>
        <p:blipFill>
          <a:blip r:embed="rId3"/>
          <a:stretch>
            <a:fillRect/>
          </a:stretch>
        </p:blipFill>
        <p:spPr>
          <a:xfrm>
            <a:off x="1295400" y="2133600"/>
            <a:ext cx="6149340" cy="1154430"/>
          </a:xfrm>
          <a:prstGeom prst="rect">
            <a:avLst/>
          </a:prstGeom>
        </p:spPr>
      </p:pic>
    </p:spTree>
    <p:extLst>
      <p:ext uri="{BB962C8B-B14F-4D97-AF65-F5344CB8AC3E}">
        <p14:creationId xmlns:p14="http://schemas.microsoft.com/office/powerpoint/2010/main" val="3397327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E9E0C9"/>
                </a:solidFill>
              </a:rPr>
              <a:t>Volunteer Data</a:t>
            </a:r>
          </a:p>
        </p:txBody>
      </p:sp>
      <p:sp>
        <p:nvSpPr>
          <p:cNvPr id="3" name="Content Placeholder 2"/>
          <p:cNvSpPr>
            <a:spLocks noGrp="1"/>
          </p:cNvSpPr>
          <p:nvPr>
            <p:ph idx="4294967295"/>
          </p:nvPr>
        </p:nvSpPr>
        <p:spPr>
          <a:xfrm>
            <a:off x="0" y="4038600"/>
            <a:ext cx="8229600" cy="2122488"/>
          </a:xfrm>
        </p:spPr>
        <p:txBody>
          <a:bodyPr/>
          <a:lstStyle/>
          <a:p>
            <a:pPr marL="0" indent="0">
              <a:buNone/>
            </a:pPr>
            <a:r>
              <a:rPr lang="en-US" b="1" dirty="0">
                <a:solidFill>
                  <a:srgbClr val="FF0000"/>
                </a:solidFill>
              </a:rPr>
              <a:t>Step 11:</a:t>
            </a:r>
            <a:r>
              <a:rPr lang="en-US" dirty="0"/>
              <a:t> Enter Data and Click “Continue”</a:t>
            </a:r>
          </a:p>
          <a:p>
            <a:pPr lvl="1"/>
            <a:r>
              <a:rPr lang="en-US" dirty="0"/>
              <a:t>Enter zeros if no volunteers are used as this is a required section. </a:t>
            </a:r>
          </a:p>
          <a:p>
            <a:pPr marL="0" indent="0">
              <a:buNone/>
            </a:pPr>
            <a:endParaRPr lang="en-US" dirty="0"/>
          </a:p>
        </p:txBody>
      </p:sp>
      <p:pic>
        <p:nvPicPr>
          <p:cNvPr id="2" name="Picture 1" descr="Volunteer Drivers and Vehicles have been updated, an arrow is pointed at Continue" title="Editing Other Resources"/>
          <p:cNvPicPr>
            <a:picLocks noChangeAspect="1"/>
          </p:cNvPicPr>
          <p:nvPr/>
        </p:nvPicPr>
        <p:blipFill>
          <a:blip r:embed="rId3"/>
          <a:stretch>
            <a:fillRect/>
          </a:stretch>
        </p:blipFill>
        <p:spPr>
          <a:xfrm>
            <a:off x="34290" y="1371600"/>
            <a:ext cx="9075420" cy="2274570"/>
          </a:xfrm>
          <a:prstGeom prst="rect">
            <a:avLst/>
          </a:prstGeom>
        </p:spPr>
      </p:pic>
    </p:spTree>
    <p:extLst>
      <p:ext uri="{BB962C8B-B14F-4D97-AF65-F5344CB8AC3E}">
        <p14:creationId xmlns:p14="http://schemas.microsoft.com/office/powerpoint/2010/main" val="4036253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Service Information</a:t>
            </a:r>
          </a:p>
        </p:txBody>
      </p:sp>
      <p:sp>
        <p:nvSpPr>
          <p:cNvPr id="3" name="Content Placeholder 2"/>
          <p:cNvSpPr>
            <a:spLocks noGrp="1"/>
          </p:cNvSpPr>
          <p:nvPr>
            <p:ph idx="4294967295"/>
          </p:nvPr>
        </p:nvSpPr>
        <p:spPr>
          <a:xfrm>
            <a:off x="304800" y="4485796"/>
            <a:ext cx="8229600" cy="1055688"/>
          </a:xfrm>
        </p:spPr>
        <p:txBody>
          <a:bodyPr/>
          <a:lstStyle/>
          <a:p>
            <a:pPr marL="0" indent="0">
              <a:buNone/>
            </a:pPr>
            <a:r>
              <a:rPr lang="en-US" b="1" dirty="0">
                <a:solidFill>
                  <a:srgbClr val="FF0000"/>
                </a:solidFill>
              </a:rPr>
              <a:t>Step 12: </a:t>
            </a:r>
            <a:r>
              <a:rPr lang="en-US" dirty="0"/>
              <a:t>Update Service Information</a:t>
            </a:r>
          </a:p>
          <a:p>
            <a:pPr marL="0" indent="0">
              <a:buNone/>
            </a:pPr>
            <a:endParaRPr lang="en-US" dirty="0"/>
          </a:p>
        </p:txBody>
      </p:sp>
      <p:pic>
        <p:nvPicPr>
          <p:cNvPr id="2" name="Picture 1" descr="An arrow is pointed at Update Service Information" title="Service Information"/>
          <p:cNvPicPr>
            <a:picLocks noChangeAspect="1"/>
          </p:cNvPicPr>
          <p:nvPr/>
        </p:nvPicPr>
        <p:blipFill>
          <a:blip r:embed="rId3"/>
          <a:stretch>
            <a:fillRect/>
          </a:stretch>
        </p:blipFill>
        <p:spPr>
          <a:xfrm>
            <a:off x="1514475" y="1828800"/>
            <a:ext cx="6115050" cy="2446020"/>
          </a:xfrm>
          <a:prstGeom prst="rect">
            <a:avLst/>
          </a:prstGeom>
        </p:spPr>
      </p:pic>
    </p:spTree>
    <p:extLst>
      <p:ext uri="{BB962C8B-B14F-4D97-AF65-F5344CB8AC3E}">
        <p14:creationId xmlns:p14="http://schemas.microsoft.com/office/powerpoint/2010/main" val="41864935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9E0C9"/>
                </a:solidFill>
              </a:rPr>
              <a:t>Update Service Data</a:t>
            </a:r>
          </a:p>
        </p:txBody>
      </p:sp>
      <p:sp>
        <p:nvSpPr>
          <p:cNvPr id="3" name="Content Placeholder 2"/>
          <p:cNvSpPr>
            <a:spLocks noGrp="1"/>
          </p:cNvSpPr>
          <p:nvPr>
            <p:ph idx="1"/>
          </p:nvPr>
        </p:nvSpPr>
        <p:spPr>
          <a:xfrm>
            <a:off x="457200" y="3810000"/>
            <a:ext cx="8229600" cy="2351088"/>
          </a:xfrm>
        </p:spPr>
        <p:txBody>
          <a:bodyPr/>
          <a:lstStyle/>
          <a:p>
            <a:pPr marL="0" indent="0">
              <a:buNone/>
            </a:pPr>
            <a:r>
              <a:rPr lang="en-US" sz="2400" b="1" dirty="0">
                <a:solidFill>
                  <a:srgbClr val="FF0000"/>
                </a:solidFill>
              </a:rPr>
              <a:t>Step 13: </a:t>
            </a:r>
            <a:r>
              <a:rPr lang="en-US" sz="2400" dirty="0"/>
              <a:t>Enter data, Click “Continue” when complete </a:t>
            </a:r>
          </a:p>
          <a:p>
            <a:pPr lvl="1"/>
            <a:r>
              <a:rPr lang="en-US" sz="2400" dirty="0"/>
              <a:t>Annual Unlinked Passenger Trips</a:t>
            </a:r>
          </a:p>
          <a:p>
            <a:pPr lvl="2"/>
            <a:r>
              <a:rPr lang="en-US" sz="2000" dirty="0"/>
              <a:t>For RY14 Annual UPT = Regular + Sponsored</a:t>
            </a:r>
          </a:p>
          <a:p>
            <a:pPr lvl="1"/>
            <a:r>
              <a:rPr lang="en-US" sz="2400" dirty="0"/>
              <a:t>Vehicles Operated in Maximum Service</a:t>
            </a:r>
          </a:p>
          <a:p>
            <a:pPr lvl="2"/>
            <a:r>
              <a:rPr lang="en-US" sz="2000" dirty="0"/>
              <a:t>Number of vehicles on road during peak service</a:t>
            </a:r>
          </a:p>
          <a:p>
            <a:pPr marL="0" indent="0">
              <a:buNone/>
            </a:pPr>
            <a:endParaRPr lang="en-US" dirty="0"/>
          </a:p>
        </p:txBody>
      </p:sp>
      <p:pic>
        <p:nvPicPr>
          <p:cNvPr id="9" name="Picture 8" descr="Service Data has been updated, an arrow is pointed at Continue" title="Service Data"/>
          <p:cNvPicPr>
            <a:picLocks noChangeAspect="1"/>
          </p:cNvPicPr>
          <p:nvPr/>
        </p:nvPicPr>
        <p:blipFill>
          <a:blip r:embed="rId3"/>
          <a:stretch>
            <a:fillRect/>
          </a:stretch>
        </p:blipFill>
        <p:spPr>
          <a:xfrm>
            <a:off x="57150" y="828228"/>
            <a:ext cx="9029700" cy="2834640"/>
          </a:xfrm>
          <a:prstGeom prst="rect">
            <a:avLst/>
          </a:prstGeom>
        </p:spPr>
      </p:pic>
    </p:spTree>
    <p:extLst>
      <p:ext uri="{BB962C8B-B14F-4D97-AF65-F5344CB8AC3E}">
        <p14:creationId xmlns:p14="http://schemas.microsoft.com/office/powerpoint/2010/main" val="1085131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Update Safety Information</a:t>
            </a:r>
          </a:p>
        </p:txBody>
      </p:sp>
      <p:sp>
        <p:nvSpPr>
          <p:cNvPr id="3" name="Content Placeholder 2"/>
          <p:cNvSpPr>
            <a:spLocks noGrp="1"/>
          </p:cNvSpPr>
          <p:nvPr>
            <p:ph idx="4294967295"/>
          </p:nvPr>
        </p:nvSpPr>
        <p:spPr>
          <a:xfrm>
            <a:off x="228600" y="4191000"/>
            <a:ext cx="8229600" cy="1970088"/>
          </a:xfrm>
        </p:spPr>
        <p:txBody>
          <a:bodyPr/>
          <a:lstStyle/>
          <a:p>
            <a:pPr marL="0" indent="0">
              <a:buNone/>
            </a:pPr>
            <a:r>
              <a:rPr lang="en-US" b="1" dirty="0">
                <a:solidFill>
                  <a:srgbClr val="FF0000"/>
                </a:solidFill>
              </a:rPr>
              <a:t>Step 14: </a:t>
            </a:r>
            <a:r>
              <a:rPr lang="en-US" dirty="0"/>
              <a:t>Update Safety Information</a:t>
            </a:r>
          </a:p>
          <a:p>
            <a:pPr lvl="1"/>
            <a:r>
              <a:rPr lang="en-US" dirty="0"/>
              <a:t>This is a required section</a:t>
            </a:r>
          </a:p>
          <a:p>
            <a:pPr marL="0" indent="0">
              <a:buNone/>
            </a:pPr>
            <a:endParaRPr lang="en-US" dirty="0"/>
          </a:p>
        </p:txBody>
      </p:sp>
      <p:pic>
        <p:nvPicPr>
          <p:cNvPr id="2" name="Picture 1" descr="Safety Data with an arrow pointing at Update Safety Information" title="Safety Data"/>
          <p:cNvPicPr>
            <a:picLocks noChangeAspect="1"/>
          </p:cNvPicPr>
          <p:nvPr/>
        </p:nvPicPr>
        <p:blipFill>
          <a:blip r:embed="rId3"/>
          <a:stretch>
            <a:fillRect/>
          </a:stretch>
        </p:blipFill>
        <p:spPr>
          <a:xfrm>
            <a:off x="1514475" y="2133600"/>
            <a:ext cx="6115050" cy="1908810"/>
          </a:xfrm>
          <a:prstGeom prst="rect">
            <a:avLst/>
          </a:prstGeom>
        </p:spPr>
      </p:pic>
    </p:spTree>
    <p:extLst>
      <p:ext uri="{BB962C8B-B14F-4D97-AF65-F5344CB8AC3E}">
        <p14:creationId xmlns:p14="http://schemas.microsoft.com/office/powerpoint/2010/main" val="1204767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Continue</a:t>
            </a:r>
          </a:p>
        </p:txBody>
      </p:sp>
      <p:sp>
        <p:nvSpPr>
          <p:cNvPr id="3" name="Content Placeholder 2"/>
          <p:cNvSpPr>
            <a:spLocks noGrp="1"/>
          </p:cNvSpPr>
          <p:nvPr>
            <p:ph idx="4294967295"/>
          </p:nvPr>
        </p:nvSpPr>
        <p:spPr>
          <a:xfrm>
            <a:off x="0" y="4048125"/>
            <a:ext cx="8763000" cy="2112963"/>
          </a:xfrm>
        </p:spPr>
        <p:txBody>
          <a:bodyPr/>
          <a:lstStyle/>
          <a:p>
            <a:pPr marL="0" indent="0">
              <a:buNone/>
            </a:pPr>
            <a:r>
              <a:rPr lang="en-US" sz="2500" b="1" dirty="0">
                <a:solidFill>
                  <a:srgbClr val="FF0000"/>
                </a:solidFill>
              </a:rPr>
              <a:t>Step 15: </a:t>
            </a:r>
            <a:r>
              <a:rPr lang="en-US" sz="2500" dirty="0"/>
              <a:t>Enter data and Click on “Continue” when complete</a:t>
            </a:r>
          </a:p>
          <a:p>
            <a:pPr lvl="1"/>
            <a:r>
              <a:rPr lang="en-US" sz="2000" dirty="0"/>
              <a:t>Incidents are: fatalities, injuries, or property damage &gt;$25,000</a:t>
            </a:r>
          </a:p>
          <a:p>
            <a:pPr lvl="1"/>
            <a:r>
              <a:rPr lang="en-US" sz="2000" dirty="0"/>
              <a:t>Fatalities are deaths</a:t>
            </a:r>
          </a:p>
          <a:p>
            <a:pPr lvl="1"/>
            <a:r>
              <a:rPr lang="en-US" sz="2000" dirty="0"/>
              <a:t>Injuries are when passengers are transported away from the scene for medical attention</a:t>
            </a:r>
          </a:p>
        </p:txBody>
      </p:sp>
      <p:pic>
        <p:nvPicPr>
          <p:cNvPr id="2" name="Picture 1" descr="Safety Data has been updated and an arrow is pointing at Continue" title="Updated Safety Data"/>
          <p:cNvPicPr>
            <a:picLocks noChangeAspect="1"/>
          </p:cNvPicPr>
          <p:nvPr/>
        </p:nvPicPr>
        <p:blipFill>
          <a:blip r:embed="rId3"/>
          <a:stretch>
            <a:fillRect/>
          </a:stretch>
        </p:blipFill>
        <p:spPr>
          <a:xfrm>
            <a:off x="45720" y="914400"/>
            <a:ext cx="9098280" cy="2834640"/>
          </a:xfrm>
          <a:prstGeom prst="rect">
            <a:avLst/>
          </a:prstGeom>
        </p:spPr>
      </p:pic>
    </p:spTree>
    <p:extLst>
      <p:ext uri="{BB962C8B-B14F-4D97-AF65-F5344CB8AC3E}">
        <p14:creationId xmlns:p14="http://schemas.microsoft.com/office/powerpoint/2010/main" val="1119068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E9E0C9"/>
                </a:solidFill>
              </a:rPr>
              <a:t>Click Save</a:t>
            </a:r>
          </a:p>
        </p:txBody>
      </p:sp>
      <p:sp>
        <p:nvSpPr>
          <p:cNvPr id="3" name="Content Placeholder 2"/>
          <p:cNvSpPr>
            <a:spLocks noGrp="1"/>
          </p:cNvSpPr>
          <p:nvPr>
            <p:ph idx="4294967295"/>
          </p:nvPr>
        </p:nvSpPr>
        <p:spPr>
          <a:xfrm>
            <a:off x="425370" y="4290377"/>
            <a:ext cx="8229600" cy="1817688"/>
          </a:xfrm>
        </p:spPr>
        <p:txBody>
          <a:bodyPr/>
          <a:lstStyle/>
          <a:p>
            <a:pPr marL="0" indent="0">
              <a:buNone/>
            </a:pPr>
            <a:r>
              <a:rPr lang="en-US" b="1" dirty="0">
                <a:solidFill>
                  <a:srgbClr val="FF0000"/>
                </a:solidFill>
              </a:rPr>
              <a:t>Step 16: </a:t>
            </a:r>
            <a:r>
              <a:rPr lang="en-US" dirty="0"/>
              <a:t>Click “Save”</a:t>
            </a:r>
          </a:p>
          <a:p>
            <a:pPr lvl="1"/>
            <a:r>
              <a:rPr lang="en-US" dirty="0"/>
              <a:t>This saves the ENTIRE form</a:t>
            </a:r>
          </a:p>
          <a:p>
            <a:pPr lvl="1"/>
            <a:r>
              <a:rPr lang="en-US" dirty="0"/>
              <a:t>“Save” after each “Update” to avoid loss of data</a:t>
            </a:r>
          </a:p>
          <a:p>
            <a:pPr marL="0" indent="0">
              <a:buNone/>
            </a:pPr>
            <a:endParaRPr lang="en-US" dirty="0"/>
          </a:p>
          <a:p>
            <a:pPr marL="0" indent="0">
              <a:buNone/>
            </a:pPr>
            <a:endParaRPr lang="en-US" dirty="0"/>
          </a:p>
        </p:txBody>
      </p:sp>
      <p:pic>
        <p:nvPicPr>
          <p:cNvPr id="2" name="Picture 1" descr="An arrow is pointed at the Save button at the bottom of the RR-20" title="Save Button"/>
          <p:cNvPicPr>
            <a:picLocks noChangeAspect="1"/>
          </p:cNvPicPr>
          <p:nvPr/>
        </p:nvPicPr>
        <p:blipFill>
          <a:blip r:embed="rId3"/>
          <a:stretch>
            <a:fillRect/>
          </a:stretch>
        </p:blipFill>
        <p:spPr>
          <a:xfrm>
            <a:off x="1160145" y="1828800"/>
            <a:ext cx="6823710" cy="2263140"/>
          </a:xfrm>
          <a:prstGeom prst="rect">
            <a:avLst/>
          </a:prstGeom>
        </p:spPr>
      </p:pic>
    </p:spTree>
    <p:extLst>
      <p:ext uri="{BB962C8B-B14F-4D97-AF65-F5344CB8AC3E}">
        <p14:creationId xmlns:p14="http://schemas.microsoft.com/office/powerpoint/2010/main" val="32962487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Validation Issues</a:t>
            </a:r>
          </a:p>
        </p:txBody>
      </p:sp>
      <p:sp>
        <p:nvSpPr>
          <p:cNvPr id="3" name="Content Placeholder 2"/>
          <p:cNvSpPr>
            <a:spLocks noGrp="1"/>
          </p:cNvSpPr>
          <p:nvPr>
            <p:ph idx="1"/>
          </p:nvPr>
        </p:nvSpPr>
        <p:spPr/>
        <p:txBody>
          <a:bodyPr/>
          <a:lstStyle/>
          <a:p>
            <a:pPr marL="0" indent="0">
              <a:buNone/>
            </a:pPr>
            <a:r>
              <a:rPr lang="en-US" dirty="0"/>
              <a:t>Reporting more Sponsored Unlinked Passenger Trips than Total Unlinked Passenger Trips</a:t>
            </a:r>
          </a:p>
          <a:p>
            <a:pPr lvl="1">
              <a:buFont typeface="Wingdings" panose="05000000000000000000" pitchFamily="2" charset="2"/>
              <a:buChar char="Ø"/>
            </a:pPr>
            <a:r>
              <a:rPr lang="en-US" dirty="0"/>
              <a:t>Total Trips should be more than or equal to Sponsored Trips</a:t>
            </a:r>
          </a:p>
          <a:p>
            <a:pPr marL="1587" indent="0">
              <a:buNone/>
            </a:pPr>
            <a:r>
              <a:rPr lang="en-US" dirty="0"/>
              <a:t>Reporting only Federal Funds</a:t>
            </a:r>
          </a:p>
          <a:p>
            <a:pPr marL="914400" lvl="1" indent="-457200">
              <a:buFont typeface="Wingdings" panose="05000000000000000000" pitchFamily="2" charset="2"/>
              <a:buChar char="Ø"/>
            </a:pPr>
            <a:r>
              <a:rPr lang="en-US" dirty="0"/>
              <a:t>Agencies should report total operating expenses to show the true cost of transit service</a:t>
            </a:r>
          </a:p>
        </p:txBody>
      </p:sp>
    </p:spTree>
    <p:extLst>
      <p:ext uri="{BB962C8B-B14F-4D97-AF65-F5344CB8AC3E}">
        <p14:creationId xmlns:p14="http://schemas.microsoft.com/office/powerpoint/2010/main" val="1375660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362075"/>
          </a:xfrm>
        </p:spPr>
        <p:txBody>
          <a:bodyPr/>
          <a:lstStyle/>
          <a:p>
            <a:pPr algn="ctr"/>
            <a:r>
              <a:rPr lang="en-US" i="1" dirty="0"/>
              <a:t>RR20 – Intercity bus</a:t>
            </a:r>
          </a:p>
        </p:txBody>
      </p:sp>
    </p:spTree>
    <p:extLst>
      <p:ext uri="{BB962C8B-B14F-4D97-AF65-F5344CB8AC3E}">
        <p14:creationId xmlns:p14="http://schemas.microsoft.com/office/powerpoint/2010/main" val="239645924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Bulleted Slide">
  <a:themeElements>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Bulleted Slid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Bulleted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Bulleted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Bulleted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Bulleted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Bulleted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Bulleted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Bulleted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Bulleted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Bulleted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Bulleted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Bulleted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Bulleted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st Line No Bullet">
  <a:themeElements>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st Line No Bullet">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st Line N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st Line N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st Line N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st Line N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st Line N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st Line N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st Line N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st Line N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st Line N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st Line N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st Line N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st Line N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ouble Column">
  <a:themeElements>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uble Colum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ub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ub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ub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ub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ub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ub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ub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ub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ub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ub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ub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ub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ge Graphics">
  <a:themeElements>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ge Graphic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ery Large Graphics'">
  <a:themeElements>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y Large Graphic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y Large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y Large Graph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y Large Graph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y Large Graph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y Large Graph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y Large Graph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y Large Graph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y Large Graph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y Large Graph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y Large Graph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y Large Graph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y Large Graph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od Transition-Learning Activ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22969</TotalTime>
  <Words>3361</Words>
  <Application>Microsoft Office PowerPoint</Application>
  <PresentationFormat>On-screen Show (4:3)</PresentationFormat>
  <Paragraphs>614</Paragraphs>
  <Slides>113</Slides>
  <Notes>109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113</vt:i4>
      </vt:variant>
    </vt:vector>
  </HeadingPairs>
  <TitlesOfParts>
    <vt:vector size="128" baseType="lpstr">
      <vt:lpstr>ＭＳ Ｐゴシック</vt:lpstr>
      <vt:lpstr>Arial</vt:lpstr>
      <vt:lpstr>Calibri</vt:lpstr>
      <vt:lpstr>Cambria Math</vt:lpstr>
      <vt:lpstr>Tahoma</vt:lpstr>
      <vt:lpstr>Times New Roman</vt:lpstr>
      <vt:lpstr>Verdana</vt:lpstr>
      <vt:lpstr>Wingdings</vt:lpstr>
      <vt:lpstr>Theme1</vt:lpstr>
      <vt:lpstr>Standard Bulleted Slide</vt:lpstr>
      <vt:lpstr>1st Line No Bullet</vt:lpstr>
      <vt:lpstr>Double Column</vt:lpstr>
      <vt:lpstr>Large Graphics</vt:lpstr>
      <vt:lpstr>Very Large Graphics'</vt:lpstr>
      <vt:lpstr>Mod Transition-Learning Activity</vt:lpstr>
      <vt:lpstr>National Transit Database </vt:lpstr>
      <vt:lpstr>Contact Information</vt:lpstr>
      <vt:lpstr>Presenter</vt:lpstr>
      <vt:lpstr>Agenda</vt:lpstr>
      <vt:lpstr>Report Year 2015 Changes and Clarifications </vt:lpstr>
      <vt:lpstr>Policy Clarification: Data Reporting</vt:lpstr>
      <vt:lpstr>Reporting Clarification: Deleting Fleets</vt:lpstr>
      <vt:lpstr>New Role: CEO Delegate</vt:lpstr>
      <vt:lpstr>CEO Delegate Certification </vt:lpstr>
      <vt:lpstr>Review: RR-20 Cost Allocation Methods</vt:lpstr>
      <vt:lpstr>Cost Allocation Example</vt:lpstr>
      <vt:lpstr>Review: Accounting Requirements</vt:lpstr>
      <vt:lpstr>NTD Key Reference Documents</vt:lpstr>
      <vt:lpstr>NTD 2.0 Overview</vt:lpstr>
      <vt:lpstr>Report Year 2015</vt:lpstr>
      <vt:lpstr>User Manager</vt:lpstr>
      <vt:lpstr>Interface overview</vt:lpstr>
      <vt:lpstr>Tasks</vt:lpstr>
      <vt:lpstr>Records</vt:lpstr>
      <vt:lpstr>Reports</vt:lpstr>
      <vt:lpstr>Actions</vt:lpstr>
      <vt:lpstr>Account Settings</vt:lpstr>
      <vt:lpstr>Profile Forms</vt:lpstr>
      <vt:lpstr>Report Package Forms</vt:lpstr>
      <vt:lpstr>User Management</vt:lpstr>
      <vt:lpstr>Resetting Passwords</vt:lpstr>
      <vt:lpstr>Temporary Link for Password Reset</vt:lpstr>
      <vt:lpstr>Defining Users</vt:lpstr>
      <vt:lpstr>Defining Users</vt:lpstr>
      <vt:lpstr>Defining Users</vt:lpstr>
      <vt:lpstr>Defining Users</vt:lpstr>
      <vt:lpstr>Defining Users</vt:lpstr>
      <vt:lpstr>Defining Users</vt:lpstr>
      <vt:lpstr>Enter Data</vt:lpstr>
      <vt:lpstr>Defining Users</vt:lpstr>
      <vt:lpstr>NTD Roles</vt:lpstr>
      <vt:lpstr>Permissions by Role</vt:lpstr>
      <vt:lpstr>Defining Users</vt:lpstr>
      <vt:lpstr>Editing User Information</vt:lpstr>
      <vt:lpstr>Editing User Information</vt:lpstr>
      <vt:lpstr>Starting the Report</vt:lpstr>
      <vt:lpstr>Report Year Kickoff</vt:lpstr>
      <vt:lpstr>Report Year Kickoff</vt:lpstr>
      <vt:lpstr>Verify DOT Information</vt:lpstr>
      <vt:lpstr>Identifying Subrecipients</vt:lpstr>
      <vt:lpstr>Assign Subrecipient Type</vt:lpstr>
      <vt:lpstr>Complete Report Year Kickoff</vt:lpstr>
      <vt:lpstr>Defining subrecipient modes</vt:lpstr>
      <vt:lpstr>How to Edit Subrecipient Modes</vt:lpstr>
      <vt:lpstr>My NTD Reporter Profiles</vt:lpstr>
      <vt:lpstr>Select a Profile</vt:lpstr>
      <vt:lpstr>Select Related Actions</vt:lpstr>
      <vt:lpstr>Select the P-20</vt:lpstr>
      <vt:lpstr>Click “Add Mode” Button</vt:lpstr>
      <vt:lpstr>Defining Modes</vt:lpstr>
      <vt:lpstr>Edit Modes</vt:lpstr>
      <vt:lpstr>Rural General Public Transit (RGPT)</vt:lpstr>
      <vt:lpstr>Rural General Public Transit (RGPT)</vt:lpstr>
      <vt:lpstr>Updating Subrecipient Report Packages</vt:lpstr>
      <vt:lpstr>Open “NTD Report Packages”</vt:lpstr>
      <vt:lpstr>Package Selection</vt:lpstr>
      <vt:lpstr>Select Annual Forms</vt:lpstr>
      <vt:lpstr>View Form</vt:lpstr>
      <vt:lpstr>B-10 Form</vt:lpstr>
      <vt:lpstr>Open B-10 Form</vt:lpstr>
      <vt:lpstr>Update General Information</vt:lpstr>
      <vt:lpstr>General Information</vt:lpstr>
      <vt:lpstr>Save and Close</vt:lpstr>
      <vt:lpstr>A-10 form </vt:lpstr>
      <vt:lpstr>View Form</vt:lpstr>
      <vt:lpstr>Enter Data and Click Save</vt:lpstr>
      <vt:lpstr>A-30 form</vt:lpstr>
      <vt:lpstr>Historical A-30 Data </vt:lpstr>
      <vt:lpstr>Open the A-30 Form</vt:lpstr>
      <vt:lpstr>Add Fleet</vt:lpstr>
      <vt:lpstr>A-30 Required Information</vt:lpstr>
      <vt:lpstr>New RVI</vt:lpstr>
      <vt:lpstr>Saved new RVI</vt:lpstr>
      <vt:lpstr>Common Validation Issues</vt:lpstr>
      <vt:lpstr>RR-20</vt:lpstr>
      <vt:lpstr>Reduced Reporting (RR-20) – RGPT</vt:lpstr>
      <vt:lpstr>Open the RR-20</vt:lpstr>
      <vt:lpstr>Update Financial Information</vt:lpstr>
      <vt:lpstr>Data Entry</vt:lpstr>
      <vt:lpstr>Update Non-Federal Funds</vt:lpstr>
      <vt:lpstr>Enter Data</vt:lpstr>
      <vt:lpstr>Update Federal Funds</vt:lpstr>
      <vt:lpstr>Update Federal Funding</vt:lpstr>
      <vt:lpstr>Change Funding Status</vt:lpstr>
      <vt:lpstr>Click Continue</vt:lpstr>
      <vt:lpstr>Update Other Resources</vt:lpstr>
      <vt:lpstr>Volunteer Data</vt:lpstr>
      <vt:lpstr>Update Service Information</vt:lpstr>
      <vt:lpstr>Update Service Data</vt:lpstr>
      <vt:lpstr>Update Safety Information</vt:lpstr>
      <vt:lpstr>Click Continue</vt:lpstr>
      <vt:lpstr>Click Save</vt:lpstr>
      <vt:lpstr>Common Validation Issues</vt:lpstr>
      <vt:lpstr>RR20 – Intercity bus</vt:lpstr>
      <vt:lpstr>Intercity Bus Subrecipients</vt:lpstr>
      <vt:lpstr>RR-20 - Urban/Tribal Subrecipient</vt:lpstr>
      <vt:lpstr>Urban/Tribal Subrecipients</vt:lpstr>
      <vt:lpstr>Report Submission</vt:lpstr>
      <vt:lpstr>How to Submit</vt:lpstr>
      <vt:lpstr>Submit Annual Report Package</vt:lpstr>
      <vt:lpstr>Confirm Package Submission</vt:lpstr>
      <vt:lpstr>Aggregate Data Review</vt:lpstr>
      <vt:lpstr>Action Completed</vt:lpstr>
      <vt:lpstr>Validation Process</vt:lpstr>
      <vt:lpstr>Reviewing Reports </vt:lpstr>
      <vt:lpstr>Resolving Issues</vt:lpstr>
      <vt:lpstr>Agency Checklists</vt:lpstr>
      <vt:lpstr>Questions and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Transit Database</dc:title>
  <dc:creator>Loucas Lamkin</dc:creator>
  <cp:lastModifiedBy>Bailey Bowen</cp:lastModifiedBy>
  <cp:revision>299</cp:revision>
  <dcterms:created xsi:type="dcterms:W3CDTF">2013-11-04T16:13:54Z</dcterms:created>
  <dcterms:modified xsi:type="dcterms:W3CDTF">2016-04-18T13:12:46Z</dcterms:modified>
</cp:coreProperties>
</file>