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129"/>
  </p:notesMasterIdLst>
  <p:sldIdLst>
    <p:sldId id="256" r:id="rId8"/>
    <p:sldId id="563" r:id="rId9"/>
    <p:sldId id="294" r:id="rId10"/>
    <p:sldId id="301" r:id="rId11"/>
    <p:sldId id="512" r:id="rId12"/>
    <p:sldId id="513" r:id="rId13"/>
    <p:sldId id="293" r:id="rId14"/>
    <p:sldId id="518" r:id="rId15"/>
    <p:sldId id="517" r:id="rId16"/>
    <p:sldId id="502" r:id="rId17"/>
    <p:sldId id="503" r:id="rId18"/>
    <p:sldId id="460" r:id="rId19"/>
    <p:sldId id="457" r:id="rId20"/>
    <p:sldId id="511" r:id="rId21"/>
    <p:sldId id="456" r:id="rId22"/>
    <p:sldId id="507" r:id="rId23"/>
    <p:sldId id="453" r:id="rId24"/>
    <p:sldId id="481" r:id="rId25"/>
    <p:sldId id="461" r:id="rId26"/>
    <p:sldId id="275" r:id="rId27"/>
    <p:sldId id="302" r:id="rId28"/>
    <p:sldId id="303" r:id="rId29"/>
    <p:sldId id="454" r:id="rId30"/>
    <p:sldId id="564" r:id="rId31"/>
    <p:sldId id="565" r:id="rId32"/>
    <p:sldId id="514" r:id="rId33"/>
    <p:sldId id="455" r:id="rId34"/>
    <p:sldId id="305" r:id="rId35"/>
    <p:sldId id="286" r:id="rId36"/>
    <p:sldId id="313" r:id="rId37"/>
    <p:sldId id="516" r:id="rId38"/>
    <p:sldId id="304" r:id="rId39"/>
    <p:sldId id="462" r:id="rId40"/>
    <p:sldId id="520" r:id="rId41"/>
    <p:sldId id="521" r:id="rId42"/>
    <p:sldId id="522" r:id="rId43"/>
    <p:sldId id="319" r:id="rId44"/>
    <p:sldId id="542" r:id="rId45"/>
    <p:sldId id="266" r:id="rId46"/>
    <p:sldId id="320" r:id="rId47"/>
    <p:sldId id="321" r:id="rId48"/>
    <p:sldId id="322" r:id="rId49"/>
    <p:sldId id="323" r:id="rId50"/>
    <p:sldId id="464" r:id="rId51"/>
    <p:sldId id="465" r:id="rId52"/>
    <p:sldId id="466" r:id="rId53"/>
    <p:sldId id="467" r:id="rId54"/>
    <p:sldId id="469" r:id="rId55"/>
    <p:sldId id="468" r:id="rId56"/>
    <p:sldId id="519" r:id="rId57"/>
    <p:sldId id="324" r:id="rId58"/>
    <p:sldId id="471" r:id="rId59"/>
    <p:sldId id="472" r:id="rId60"/>
    <p:sldId id="473" r:id="rId61"/>
    <p:sldId id="474" r:id="rId62"/>
    <p:sldId id="524" r:id="rId63"/>
    <p:sldId id="475" r:id="rId64"/>
    <p:sldId id="525" r:id="rId65"/>
    <p:sldId id="505" r:id="rId66"/>
    <p:sldId id="526" r:id="rId67"/>
    <p:sldId id="331" r:id="rId68"/>
    <p:sldId id="332" r:id="rId69"/>
    <p:sldId id="333" r:id="rId70"/>
    <p:sldId id="334" r:id="rId71"/>
    <p:sldId id="482" r:id="rId72"/>
    <p:sldId id="483" r:id="rId73"/>
    <p:sldId id="484" r:id="rId74"/>
    <p:sldId id="533" r:id="rId75"/>
    <p:sldId id="335" r:id="rId76"/>
    <p:sldId id="529" r:id="rId77"/>
    <p:sldId id="530" r:id="rId78"/>
    <p:sldId id="531" r:id="rId79"/>
    <p:sldId id="534" r:id="rId80"/>
    <p:sldId id="485" r:id="rId81"/>
    <p:sldId id="546" r:id="rId82"/>
    <p:sldId id="547" r:id="rId83"/>
    <p:sldId id="548" r:id="rId84"/>
    <p:sldId id="549" r:id="rId85"/>
    <p:sldId id="550" r:id="rId86"/>
    <p:sldId id="551" r:id="rId87"/>
    <p:sldId id="552" r:id="rId88"/>
    <p:sldId id="553" r:id="rId89"/>
    <p:sldId id="554" r:id="rId90"/>
    <p:sldId id="555" r:id="rId91"/>
    <p:sldId id="556" r:id="rId92"/>
    <p:sldId id="557" r:id="rId93"/>
    <p:sldId id="558" r:id="rId94"/>
    <p:sldId id="535" r:id="rId95"/>
    <p:sldId id="336" r:id="rId96"/>
    <p:sldId id="540" r:id="rId97"/>
    <p:sldId id="536" r:id="rId98"/>
    <p:sldId id="337" r:id="rId99"/>
    <p:sldId id="338" r:id="rId100"/>
    <p:sldId id="541" r:id="rId101"/>
    <p:sldId id="339" r:id="rId102"/>
    <p:sldId id="487" r:id="rId103"/>
    <p:sldId id="488" r:id="rId104"/>
    <p:sldId id="282" r:id="rId105"/>
    <p:sldId id="283" r:id="rId106"/>
    <p:sldId id="284" r:id="rId107"/>
    <p:sldId id="285" r:id="rId108"/>
    <p:sldId id="489" r:id="rId109"/>
    <p:sldId id="490" r:id="rId110"/>
    <p:sldId id="497" r:id="rId111"/>
    <p:sldId id="491" r:id="rId112"/>
    <p:sldId id="559" r:id="rId113"/>
    <p:sldId id="561" r:id="rId114"/>
    <p:sldId id="501" r:id="rId115"/>
    <p:sldId id="538" r:id="rId116"/>
    <p:sldId id="493" r:id="rId117"/>
    <p:sldId id="494" r:id="rId118"/>
    <p:sldId id="539" r:id="rId119"/>
    <p:sldId id="495" r:id="rId120"/>
    <p:sldId id="496" r:id="rId121"/>
    <p:sldId id="562" r:id="rId122"/>
    <p:sldId id="498" r:id="rId123"/>
    <p:sldId id="544" r:id="rId124"/>
    <p:sldId id="499" r:id="rId125"/>
    <p:sldId id="545" r:id="rId126"/>
    <p:sldId id="510" r:id="rId127"/>
    <p:sldId id="500" r:id="rId1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B3CAED5-8CEC-4D54-9877-57C7E2CB9574}">
          <p14:sldIdLst>
            <p14:sldId id="256"/>
            <p14:sldId id="563"/>
            <p14:sldId id="294"/>
            <p14:sldId id="301"/>
            <p14:sldId id="512"/>
            <p14:sldId id="513"/>
            <p14:sldId id="293"/>
            <p14:sldId id="518"/>
            <p14:sldId id="517"/>
            <p14:sldId id="502"/>
            <p14:sldId id="503"/>
            <p14:sldId id="460"/>
            <p14:sldId id="457"/>
            <p14:sldId id="511"/>
            <p14:sldId id="456"/>
          </p14:sldIdLst>
        </p14:section>
        <p14:section name="Interface Overview" id="{C9B22C5C-83E2-45B1-9214-2B253F50A7C4}">
          <p14:sldIdLst>
            <p14:sldId id="507"/>
            <p14:sldId id="453"/>
            <p14:sldId id="481"/>
            <p14:sldId id="461"/>
            <p14:sldId id="275"/>
            <p14:sldId id="302"/>
            <p14:sldId id="303"/>
            <p14:sldId id="454"/>
            <p14:sldId id="564"/>
            <p14:sldId id="565"/>
            <p14:sldId id="514"/>
            <p14:sldId id="455"/>
          </p14:sldIdLst>
        </p14:section>
        <p14:section name="User Manager Process" id="{D7371FBC-AA77-440C-AEB8-0B00DAEB1862}">
          <p14:sldIdLst>
            <p14:sldId id="305"/>
            <p14:sldId id="286"/>
            <p14:sldId id="313"/>
            <p14:sldId id="516"/>
            <p14:sldId id="304"/>
            <p14:sldId id="462"/>
            <p14:sldId id="520"/>
            <p14:sldId id="521"/>
            <p14:sldId id="522"/>
            <p14:sldId id="319"/>
            <p14:sldId id="542"/>
            <p14:sldId id="266"/>
            <p14:sldId id="320"/>
            <p14:sldId id="321"/>
            <p14:sldId id="322"/>
            <p14:sldId id="323"/>
            <p14:sldId id="464"/>
            <p14:sldId id="465"/>
            <p14:sldId id="466"/>
            <p14:sldId id="467"/>
            <p14:sldId id="469"/>
            <p14:sldId id="468"/>
          </p14:sldIdLst>
        </p14:section>
        <p14:section name="Report Year Kickoff" id="{6A092932-E312-4078-996E-47B2CAA594FB}">
          <p14:sldIdLst>
            <p14:sldId id="519"/>
            <p14:sldId id="324"/>
            <p14:sldId id="471"/>
            <p14:sldId id="472"/>
            <p14:sldId id="473"/>
            <p14:sldId id="474"/>
            <p14:sldId id="524"/>
            <p14:sldId id="475"/>
            <p14:sldId id="525"/>
            <p14:sldId id="505"/>
          </p14:sldIdLst>
        </p14:section>
        <p14:section name="Annual Forms" id="{FB52D3BC-5996-416B-B1B3-86BFB0307C59}">
          <p14:sldIdLst>
            <p14:sldId id="526"/>
            <p14:sldId id="331"/>
            <p14:sldId id="332"/>
            <p14:sldId id="333"/>
            <p14:sldId id="334"/>
            <p14:sldId id="482"/>
            <p14:sldId id="483"/>
            <p14:sldId id="484"/>
          </p14:sldIdLst>
        </p14:section>
        <p14:section name="B-10: Agency Identification" id="{3C9858CA-1A0D-4277-9B35-25B230D1E582}">
          <p14:sldIdLst>
            <p14:sldId id="533"/>
            <p14:sldId id="335"/>
            <p14:sldId id="529"/>
            <p14:sldId id="530"/>
            <p14:sldId id="531"/>
          </p14:sldIdLst>
        </p14:section>
        <p14:section name="B-30: Contractual Relationship" id="{D1B46AEC-2A5F-4372-8E58-2556389C3194}">
          <p14:sldIdLst>
            <p14:sldId id="534"/>
            <p14:sldId id="48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</p14:sldIdLst>
        </p14:section>
        <p14:section name="A-10: Stations and Maintenance Facilities" id="{DB4E594E-CC45-4B0A-8B7D-392C6A5D0420}">
          <p14:sldIdLst>
            <p14:sldId id="535"/>
            <p14:sldId id="336"/>
            <p14:sldId id="540"/>
          </p14:sldIdLst>
        </p14:section>
        <p14:section name="A-30: Revenue Vehicle Inventory" id="{3C4ED867-E810-4C3F-B839-468520FA4778}">
          <p14:sldIdLst>
            <p14:sldId id="536"/>
            <p14:sldId id="337"/>
            <p14:sldId id="338"/>
            <p14:sldId id="541"/>
            <p14:sldId id="339"/>
          </p14:sldIdLst>
        </p14:section>
        <p14:section name="RR-20: Reduced Reporting" id="{DA5018C0-9148-4AF6-B060-861F0BB9ABC0}">
          <p14:sldIdLst>
            <p14:sldId id="487"/>
            <p14:sldId id="488"/>
            <p14:sldId id="282"/>
            <p14:sldId id="283"/>
            <p14:sldId id="284"/>
            <p14:sldId id="285"/>
            <p14:sldId id="489"/>
            <p14:sldId id="490"/>
            <p14:sldId id="497"/>
            <p14:sldId id="491"/>
            <p14:sldId id="559"/>
            <p14:sldId id="561"/>
            <p14:sldId id="501"/>
          </p14:sldIdLst>
        </p14:section>
        <p14:section name="FFA-10: Federal Funding Allocation" id="{BE0E174A-9014-4E04-AB10-A9D3E0F55096}">
          <p14:sldIdLst>
            <p14:sldId id="538"/>
            <p14:sldId id="493"/>
            <p14:sldId id="494"/>
          </p14:sldIdLst>
        </p14:section>
        <p14:section name="D-10: CEO Certification" id="{20B39B3C-6A2A-452C-8964-090248A6DA53}">
          <p14:sldIdLst>
            <p14:sldId id="539"/>
            <p14:sldId id="495"/>
            <p14:sldId id="496"/>
          </p14:sldIdLst>
        </p14:section>
        <p14:section name="Steps for Submittal" id="{301E49D6-425A-4F1B-AEE1-55B70132ADF8}">
          <p14:sldIdLst>
            <p14:sldId id="562"/>
            <p14:sldId id="498"/>
            <p14:sldId id="544"/>
            <p14:sldId id="499"/>
            <p14:sldId id="545"/>
            <p14:sldId id="510"/>
          </p14:sldIdLst>
        </p14:section>
        <p14:section name="Conclusion" id="{4180B843-0EE1-494C-BC5F-DE4F44EA5B3F}">
          <p14:sldIdLst>
            <p14:sldId id="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0C9"/>
    <a:srgbClr val="00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108" d="100"/>
          <a:sy n="108" d="100"/>
        </p:scale>
        <p:origin x="9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theme" Target="theme/theme1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26" Type="http://schemas.openxmlformats.org/officeDocument/2006/relationships/slide" Target="slides/slide119.xml"/><Relationship Id="rId13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slide" Target="slides/slide117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presProps" Target="presProps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FEED4-88B6-4028-98C7-C3E835522F7F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EC2E7-9A7D-4DAA-97F3-BD07381F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FFA-20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C2E7-9A7D-4DAA-97F3-BD07381F82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Registered</a:t>
            </a:r>
            <a:r>
              <a:rPr lang="en-US" baseline="0" dirty="0"/>
              <a:t> User Managers receive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903C-4E07-432E-9E17-2B19E36552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in name was a result</a:t>
            </a:r>
            <a:r>
              <a:rPr lang="en-US" baseline="0" dirty="0"/>
              <a:t> of standardizing the Small Systems Waiver and Rural General Public Transit Service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C2E7-9A7D-4DAA-97F3-BD07381F82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1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C2E7-9A7D-4DAA-97F3-BD07381F82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C2E7-9A7D-4DAA-97F3-BD07381F82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4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C2E7-9A7D-4DAA-97F3-BD07381F82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17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these options for allocating costs are common to the transit industry, in some instances others may be more appropriate.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C2E7-9A7D-4DAA-97F3-BD07381F8247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8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C2E7-9A7D-4DAA-97F3-BD07381F8247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2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649"/>
            <a:ext cx="7772400" cy="1470025"/>
          </a:xfrm>
        </p:spPr>
        <p:txBody>
          <a:bodyPr/>
          <a:lstStyle>
            <a:lvl1pPr>
              <a:defRPr sz="48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7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7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95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0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5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1825"/>
            <a:ext cx="4038600" cy="425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1825"/>
            <a:ext cx="4038600" cy="425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0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10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39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3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9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95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8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4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8038"/>
            <a:ext cx="2057400" cy="535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8038"/>
            <a:ext cx="6019800" cy="535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68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95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44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55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1825"/>
            <a:ext cx="4038600" cy="425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1825"/>
            <a:ext cx="4038600" cy="425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84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80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70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4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5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3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5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9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8038"/>
            <a:ext cx="2057400" cy="535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8038"/>
            <a:ext cx="6019800" cy="535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01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13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73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24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901825"/>
            <a:ext cx="1863725" cy="425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1901825"/>
            <a:ext cx="1863725" cy="425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01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79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0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254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01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23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14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74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8038"/>
            <a:ext cx="2057400" cy="535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8038"/>
            <a:ext cx="6019800" cy="535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17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18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60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83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23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75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352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24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00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589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54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86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8038"/>
            <a:ext cx="2057400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8038"/>
            <a:ext cx="6019800" cy="5318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34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75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782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8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234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1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526"/>
            <a:ext cx="8229600" cy="71233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94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451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48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683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93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318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89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1371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3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9365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5572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1033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418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696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027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249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2249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599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2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0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NTIPPTbackgroundFeb09 beige color adjust FIN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9525"/>
            <a:ext cx="925036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8" descr="RU_BLOUSTEIN_Logo red and bla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7488"/>
            <a:ext cx="26050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NTI Logo w Tag L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054725"/>
            <a:ext cx="17589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3" descr="FTA Letters Paisley Wheel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157913"/>
            <a:ext cx="17303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39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Tahoma" pitchFamily="34" charset="0"/>
          <a:ea typeface="Tahoma" pitchFamily="25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  <a:ea typeface="Tahoma" pitchFamily="25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  <a:ea typeface="Tahoma" pitchFamily="25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  <a:ea typeface="Tahoma" pitchFamily="25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  <a:ea typeface="Tahoma" pitchFamily="25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25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25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25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25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25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E9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TIPPTbackgroundFeb09 beige color adju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8038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1825"/>
            <a:ext cx="82296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9" descr="NTI Logo w Tag L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3"/>
          <a:stretch>
            <a:fillRect/>
          </a:stretch>
        </p:blipFill>
        <p:spPr bwMode="auto">
          <a:xfrm>
            <a:off x="244475" y="171450"/>
            <a:ext cx="1549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Line 8"/>
          <p:cNvSpPr>
            <a:spLocks noChangeShapeType="1"/>
          </p:cNvSpPr>
          <p:nvPr/>
        </p:nvSpPr>
        <p:spPr bwMode="auto">
          <a:xfrm>
            <a:off x="457200" y="1554163"/>
            <a:ext cx="8229600" cy="0"/>
          </a:xfrm>
          <a:prstGeom prst="line">
            <a:avLst/>
          </a:prstGeom>
          <a:noFill/>
          <a:ln w="12700">
            <a:solidFill>
              <a:srgbClr val="A387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055" name="Picture 16" descr="FTA Letters Paisley Wheel bl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6378575"/>
            <a:ext cx="10287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7"/>
          <p:cNvSpPr txBox="1">
            <a:spLocks noChangeArrowheads="1"/>
          </p:cNvSpPr>
          <p:nvPr/>
        </p:nvSpPr>
        <p:spPr bwMode="auto">
          <a:xfrm>
            <a:off x="5075238" y="206375"/>
            <a:ext cx="4011612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000" i="1" dirty="0">
                <a:latin typeface="Tahoma" pitchFamily="25" charset="0"/>
              </a:rPr>
              <a:t>Rural Reporting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25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ts val="300"/>
        </a:spcAft>
        <a:buChar char="•"/>
        <a:defRPr sz="28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1pPr>
      <a:lvl2pPr marL="798513" indent="-341313" algn="l" rtl="0" eaLnBrk="1" fontAlgn="base" hangingPunct="1">
        <a:spcBef>
          <a:spcPts val="300"/>
        </a:spcBef>
        <a:spcAft>
          <a:spcPts val="300"/>
        </a:spcAft>
        <a:buSzPct val="85000"/>
        <a:buFont typeface="Wingdings" pitchFamily="25" charset="2"/>
        <a:buChar char="Ø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204913" indent="-290513" algn="l" rtl="0" eaLnBrk="1" fontAlgn="base" hangingPunct="1">
        <a:spcBef>
          <a:spcPts val="300"/>
        </a:spcBef>
        <a:spcAft>
          <a:spcPts val="30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pitchFamily="25" charset="-128"/>
        </a:defRPr>
      </a:lvl3pPr>
      <a:lvl4pPr marL="1600200" indent="-228600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4pPr>
      <a:lvl5pPr marL="2057400" indent="-228600" algn="l" rtl="0" eaLnBrk="1" fontAlgn="base" hangingPunct="1">
        <a:spcBef>
          <a:spcPts val="300"/>
        </a:spcBef>
        <a:spcAft>
          <a:spcPts val="300"/>
        </a:spcAft>
        <a:buSzPct val="60000"/>
        <a:buChar char="o"/>
        <a:defRPr sz="2000">
          <a:solidFill>
            <a:schemeClr val="tx1"/>
          </a:solidFill>
          <a:latin typeface="+mn-lt"/>
          <a:ea typeface="ＭＳ Ｐゴシック" pitchFamily="25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SzPct val="60000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SzPct val="60000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SzPct val="60000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SzPct val="60000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E9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TIPPTbackgroundFeb09 beige color adju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8038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1825"/>
            <a:ext cx="82296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7" name="Picture 9" descr="NTI Logo w Tag L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3"/>
          <a:stretch>
            <a:fillRect/>
          </a:stretch>
        </p:blipFill>
        <p:spPr bwMode="auto">
          <a:xfrm>
            <a:off x="244475" y="171450"/>
            <a:ext cx="1549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457200" y="1554163"/>
            <a:ext cx="8229600" cy="0"/>
          </a:xfrm>
          <a:prstGeom prst="line">
            <a:avLst/>
          </a:prstGeom>
          <a:noFill/>
          <a:ln w="12700">
            <a:solidFill>
              <a:srgbClr val="A387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079" name="Picture 15" descr="FTA Letters Paisley Wheel bl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6378575"/>
            <a:ext cx="10287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5075238" y="206375"/>
            <a:ext cx="4011612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000" i="1" dirty="0">
                <a:latin typeface="Tahoma" pitchFamily="25" charset="0"/>
              </a:rPr>
              <a:t>Safety and Security Reporting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25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300"/>
        </a:spcAft>
        <a:defRPr sz="28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1pPr>
      <a:lvl2pPr marL="803275" indent="-338138" algn="l" rtl="0" eaLnBrk="1" fontAlgn="base" hangingPunct="1">
        <a:spcBef>
          <a:spcPts val="300"/>
        </a:spcBef>
        <a:spcAft>
          <a:spcPts val="300"/>
        </a:spcAft>
        <a:buChar char="•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262063" indent="-347663" algn="l" rtl="0" eaLnBrk="1" fontAlgn="base" hangingPunct="1">
        <a:spcBef>
          <a:spcPts val="300"/>
        </a:spcBef>
        <a:spcAft>
          <a:spcPts val="300"/>
        </a:spcAft>
        <a:buSzPct val="85000"/>
        <a:buFont typeface="Wingdings" pitchFamily="25" charset="2"/>
        <a:buChar char="Ø"/>
        <a:defRPr sz="2400">
          <a:solidFill>
            <a:schemeClr val="tx1"/>
          </a:solidFill>
          <a:latin typeface="+mn-lt"/>
          <a:ea typeface="ＭＳ Ｐゴシック" pitchFamily="25" charset="-128"/>
        </a:defRPr>
      </a:lvl3pPr>
      <a:lvl4pPr marL="1654175" indent="-282575" algn="l" rtl="0" eaLnBrk="1" fontAlgn="base" hangingPunct="1">
        <a:spcBef>
          <a:spcPts val="300"/>
        </a:spcBef>
        <a:spcAft>
          <a:spcPts val="30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25" charset="-128"/>
        </a:defRPr>
      </a:lvl4pPr>
      <a:lvl5pPr marL="2057400" indent="-228600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E9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NTIPPTbackgroundFeb09 beige color adju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8038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901825"/>
            <a:ext cx="387985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Text Box 17"/>
          <p:cNvSpPr txBox="1">
            <a:spLocks noChangeArrowheads="1"/>
          </p:cNvSpPr>
          <p:nvPr/>
        </p:nvSpPr>
        <p:spPr bwMode="auto">
          <a:xfrm>
            <a:off x="5075238" y="206375"/>
            <a:ext cx="4011612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000" i="1" dirty="0">
                <a:latin typeface="Tahoma" pitchFamily="25" charset="0"/>
              </a:rPr>
              <a:t>Safety and Security Reporting</a:t>
            </a:r>
          </a:p>
        </p:txBody>
      </p:sp>
      <p:pic>
        <p:nvPicPr>
          <p:cNvPr id="4102" name="Picture 9" descr="NTI Logo w Tag L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3"/>
          <a:stretch>
            <a:fillRect/>
          </a:stretch>
        </p:blipFill>
        <p:spPr bwMode="auto">
          <a:xfrm>
            <a:off x="244475" y="171450"/>
            <a:ext cx="1549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Line 15"/>
          <p:cNvSpPr>
            <a:spLocks noChangeShapeType="1"/>
          </p:cNvSpPr>
          <p:nvPr/>
        </p:nvSpPr>
        <p:spPr bwMode="auto">
          <a:xfrm>
            <a:off x="457200" y="1554163"/>
            <a:ext cx="8229600" cy="0"/>
          </a:xfrm>
          <a:prstGeom prst="line">
            <a:avLst/>
          </a:prstGeom>
          <a:noFill/>
          <a:ln w="12700">
            <a:solidFill>
              <a:srgbClr val="A387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104" name="Picture 19" descr="FTA Letters Paisley Wheel bl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6378575"/>
            <a:ext cx="10287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25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7663" indent="-347663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Font typeface="Tahoma" pitchFamily="25" charset="0"/>
        <a:buChar char="•"/>
        <a:defRPr sz="28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1pPr>
      <a:lvl2pPr marL="798513" indent="-341313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SzPct val="85000"/>
        <a:buFont typeface="Wingdings" pitchFamily="25" charset="2"/>
        <a:buChar char="Ø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204913" indent="-290513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pitchFamily="25" charset="-128"/>
        </a:defRPr>
      </a:lvl3pPr>
      <a:lvl4pPr marL="16002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4pPr>
      <a:lvl5pPr marL="20574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SzPct val="60000"/>
        <a:buChar char="o"/>
        <a:defRPr sz="2000">
          <a:solidFill>
            <a:schemeClr val="tx1"/>
          </a:solidFill>
          <a:latin typeface="+mn-lt"/>
          <a:ea typeface="ＭＳ Ｐゴシック" pitchFamily="25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SzPct val="60000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SzPct val="60000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SzPct val="60000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25000"/>
        </a:spcBef>
        <a:spcAft>
          <a:spcPct val="25000"/>
        </a:spcAft>
        <a:buSzPct val="60000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E9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NTIPPTbackgroundFeb09 beige color adju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8038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124" name="Picture 9" descr="NTI Logo w Tag L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3"/>
          <a:stretch>
            <a:fillRect/>
          </a:stretch>
        </p:blipFill>
        <p:spPr bwMode="auto">
          <a:xfrm>
            <a:off x="244475" y="171450"/>
            <a:ext cx="1549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11"/>
          <p:cNvSpPr>
            <a:spLocks noChangeShapeType="1"/>
          </p:cNvSpPr>
          <p:nvPr/>
        </p:nvSpPr>
        <p:spPr bwMode="auto">
          <a:xfrm>
            <a:off x="457200" y="1554163"/>
            <a:ext cx="8229600" cy="0"/>
          </a:xfrm>
          <a:prstGeom prst="line">
            <a:avLst/>
          </a:prstGeom>
          <a:noFill/>
          <a:ln w="12700">
            <a:solidFill>
              <a:srgbClr val="A387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126" name="Picture 15" descr="FTA Letters Paisley Wheel bl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6378575"/>
            <a:ext cx="10287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5097463" y="285750"/>
            <a:ext cx="4011612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000" i="1" dirty="0">
                <a:latin typeface="Tahoma" pitchFamily="25" charset="0"/>
              </a:rPr>
              <a:t>Safety and Security Reporting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25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2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5" charset="2"/>
        <a:buChar char="Ø"/>
        <a:defRPr sz="2800">
          <a:solidFill>
            <a:schemeClr val="tx1"/>
          </a:solidFill>
          <a:latin typeface="+mn-lt"/>
          <a:ea typeface="ＭＳ Ｐゴシック" pitchFamily="2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2400">
          <a:solidFill>
            <a:schemeClr val="tx1"/>
          </a:solidFill>
          <a:latin typeface="+mn-lt"/>
          <a:ea typeface="ＭＳ Ｐゴシック" pitchFamily="2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Char char="o"/>
        <a:defRPr sz="2000">
          <a:solidFill>
            <a:schemeClr val="tx1"/>
          </a:solidFill>
          <a:latin typeface="+mn-lt"/>
          <a:ea typeface="ＭＳ Ｐゴシック" pitchFamily="2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E9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7296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25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2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2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2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2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5" charset="2"/>
        <a:buChar char="Ø"/>
        <a:defRPr sz="2800">
          <a:solidFill>
            <a:schemeClr val="tx1"/>
          </a:solidFill>
          <a:latin typeface="+mn-lt"/>
          <a:ea typeface="ＭＳ Ｐゴシック" pitchFamily="2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2400">
          <a:solidFill>
            <a:schemeClr val="tx1"/>
          </a:solidFill>
          <a:latin typeface="+mn-lt"/>
          <a:ea typeface="ＭＳ Ｐゴシック" pitchFamily="2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Char char="o"/>
        <a:defRPr sz="2000">
          <a:solidFill>
            <a:schemeClr val="tx1"/>
          </a:solidFill>
          <a:latin typeface="+mn-lt"/>
          <a:ea typeface="ＭＳ Ｐゴシック" pitchFamily="2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NTIPPTbackgroundFeb09 beige color adjust FIN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9525"/>
            <a:ext cx="925036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152" name="Picture 23" descr="FTA Letters Paisley Wheel blu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6303963"/>
            <a:ext cx="13255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NTI Logo w Tag L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3"/>
          <a:stretch>
            <a:fillRect/>
          </a:stretch>
        </p:blipFill>
        <p:spPr bwMode="auto">
          <a:xfrm>
            <a:off x="244475" y="171450"/>
            <a:ext cx="1549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2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2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2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2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.eldredge.ctr@dot.gov" TargetMode="External"/><Relationship Id="rId7" Type="http://schemas.openxmlformats.org/officeDocument/2006/relationships/hyperlink" Target="mailto:c.springer.ctr@dot.gov" TargetMode="External"/><Relationship Id="rId2" Type="http://schemas.openxmlformats.org/officeDocument/2006/relationships/hyperlink" Target="mailto:NTDHelp@dot.gov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melissa.lavey.ctr@dot.gov" TargetMode="External"/><Relationship Id="rId5" Type="http://schemas.openxmlformats.org/officeDocument/2006/relationships/hyperlink" Target="mailto:Nathan.brown.ctr@dot.gov" TargetMode="External"/><Relationship Id="rId4" Type="http://schemas.openxmlformats.org/officeDocument/2006/relationships/hyperlink" Target="mailto:bailey.bowen.ctr@dot.g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ta.dot.gov/ntd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.springer.ctr@dot.gov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Transit Database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/>
          <a:p>
            <a:r>
              <a:rPr lang="en-US" dirty="0"/>
              <a:t>NTD 2.0 Reporting for Tribes</a:t>
            </a:r>
          </a:p>
          <a:p>
            <a:r>
              <a:rPr lang="en-US" dirty="0"/>
              <a:t>Report Year 2015</a:t>
            </a:r>
          </a:p>
        </p:txBody>
      </p:sp>
    </p:spTree>
    <p:extLst>
      <p:ext uri="{BB962C8B-B14F-4D97-AF65-F5344CB8AC3E}">
        <p14:creationId xmlns:p14="http://schemas.microsoft.com/office/powerpoint/2010/main" val="260548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Fixing America’s Surface Transportation Act (“FAST Act”) passed</a:t>
            </a:r>
          </a:p>
          <a:p>
            <a:pPr lvl="1"/>
            <a:r>
              <a:rPr lang="en-US" dirty="0"/>
              <a:t>Signed December 4, 2015</a:t>
            </a:r>
          </a:p>
          <a:p>
            <a:pPr lvl="1"/>
            <a:r>
              <a:rPr lang="en-US" dirty="0"/>
              <a:t>Five-year authorization bill</a:t>
            </a:r>
          </a:p>
          <a:p>
            <a:pPr lvl="1"/>
            <a:r>
              <a:rPr lang="en-US" dirty="0"/>
              <a:t>Increased funding for Tribal Transit to $35 million</a:t>
            </a:r>
          </a:p>
          <a:p>
            <a:pPr lvl="2"/>
            <a:r>
              <a:rPr lang="en-US" dirty="0"/>
              <a:t>$30 million formula</a:t>
            </a:r>
          </a:p>
          <a:p>
            <a:pPr lvl="2"/>
            <a:r>
              <a:rPr lang="en-US" dirty="0"/>
              <a:t>$5 million discretionary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054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Allocating by VRM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Tribe operates a Dial-a-Ride or Demand Response (DR) service and a fixed-route bus (MB)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Collects Annual Vehicle Revenue Miles (VRM) for each mode separately.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DR: 200,000 VRM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MB: 300,000 VRM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Does not allocate joint Operating Costs by mode.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Total Annual Operating Expenses:  $100,000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622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Allocating by VRM</a:t>
            </a:r>
          </a:p>
        </p:txBody>
      </p:sp>
      <p:pic>
        <p:nvPicPr>
          <p:cNvPr id="9" name="Picture 8" descr="This example shows how to allocate the Operating Expenses based on VRM." title="Allocation Examp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828800"/>
            <a:ext cx="7886700" cy="45148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761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RR-20: Non-Federal and Federal Funds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332" y="6169269"/>
            <a:ext cx="652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on the “Update” buttons to enter data</a:t>
            </a:r>
          </a:p>
        </p:txBody>
      </p:sp>
      <p:pic>
        <p:nvPicPr>
          <p:cNvPr id="7" name="Picture 6" descr="Non-Federal Funds and Federal Funds are circled in Red" title="Updating Non-Federal Funds and Federal Fund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18" y="1447800"/>
            <a:ext cx="7700963" cy="46291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829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enter federal funding, the federal funding types need to be selected." title="Federal Funding Selec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5866817" cy="50526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RR-20: Federal Funding 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348019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federal funding 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272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RR-20: Total Funds Expended</a:t>
            </a:r>
          </a:p>
        </p:txBody>
      </p:sp>
      <p:pic>
        <p:nvPicPr>
          <p:cNvPr id="12" name="Picture 11" descr="Screenshot stating that the Top Funds Expended by Mode and Type of Service needs to match the Total Funds expended at the bottom of the funding section." title="Total Funds Expend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652134"/>
            <a:ext cx="9029700" cy="4457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605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RR-20: Service and Safety Data</a:t>
            </a:r>
          </a:p>
        </p:txBody>
      </p:sp>
      <p:pic>
        <p:nvPicPr>
          <p:cNvPr id="6" name="Picture 5" descr="The bottom of the RR-20 is in a screenshot with Update Service Information and Update Safety Information circled in red." title="Updating the Service and Safety Da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" y="1633992"/>
            <a:ext cx="7986713" cy="44434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786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RR-20: Service Data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52600"/>
            <a:ext cx="8229600" cy="42592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Vehicle Revenue Miles (VRM)</a:t>
            </a:r>
          </a:p>
          <a:p>
            <a:pPr lvl="1"/>
            <a:r>
              <a:rPr lang="en-US" kern="0" dirty="0"/>
              <a:t>Annual mileage: does not include deadhead, fueling, maintenance work</a:t>
            </a:r>
          </a:p>
          <a:p>
            <a:r>
              <a:rPr lang="en-US" kern="0" dirty="0"/>
              <a:t>Vehicle Revenue Hours (VRH)</a:t>
            </a:r>
          </a:p>
          <a:p>
            <a:pPr lvl="1"/>
            <a:r>
              <a:rPr lang="en-US" kern="0" dirty="0"/>
              <a:t>Annual hours: does not include deadhead, fueling, maintenance work</a:t>
            </a:r>
          </a:p>
          <a:p>
            <a:r>
              <a:rPr lang="en-US" kern="0" dirty="0"/>
              <a:t>Unlinked Passenger Trips (UPT)</a:t>
            </a:r>
          </a:p>
          <a:p>
            <a:pPr lvl="1"/>
            <a:r>
              <a:rPr lang="en-US" kern="0" dirty="0"/>
              <a:t>Ridership: each passenger boarding = 1 UPT </a:t>
            </a:r>
          </a:p>
          <a:p>
            <a:pPr lvl="2"/>
            <a:r>
              <a:rPr lang="en-US" kern="0" dirty="0"/>
              <a:t>I.E. Demand Response roundtrip=2 UPTs</a:t>
            </a:r>
          </a:p>
          <a:p>
            <a:pPr lvl="1"/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29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RR-20: Service Data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52600"/>
            <a:ext cx="8229600" cy="42592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Vehicles Operated in Annual Maximum Service (VOMS)</a:t>
            </a:r>
          </a:p>
          <a:p>
            <a:pPr lvl="1"/>
            <a:r>
              <a:rPr lang="en-US" kern="0" dirty="0"/>
              <a:t>The number of revenue vehicles an agency operates to meet the annual maximum service requirement</a:t>
            </a:r>
          </a:p>
          <a:p>
            <a:pPr lvl="1"/>
            <a:r>
              <a:rPr lang="en-US" kern="0" dirty="0"/>
              <a:t>Count VOMS based on the peak season of the year on the busiest day</a:t>
            </a:r>
          </a:p>
          <a:p>
            <a:pPr lvl="1"/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54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Tribal Subsidy – RR-20</a:t>
            </a:r>
          </a:p>
        </p:txBody>
      </p:sp>
      <p:pic>
        <p:nvPicPr>
          <p:cNvPr id="5" name="Picture 4" descr="The Tribal Subsidy RR-20 Summary Page is shown" title="Tribal Subsidy RR-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38" y="1599438"/>
            <a:ext cx="6171152" cy="5258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3182" y="1630363"/>
            <a:ext cx="2461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Shortened version of NTD Report – </a:t>
            </a:r>
          </a:p>
          <a:p>
            <a:r>
              <a:rPr lang="en-US" dirty="0"/>
              <a:t>Fill in the Subsidy, </a:t>
            </a:r>
            <a:r>
              <a:rPr lang="en-US" b="1" dirty="0"/>
              <a:t>NOT</a:t>
            </a:r>
            <a:r>
              <a:rPr lang="en-US" dirty="0"/>
              <a:t> the full cost of service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0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FFA-10: Federal Funding Allocation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8382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FFA-10: Federal Funding Allocation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57400"/>
            <a:ext cx="8229600" cy="41036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Allocate vehicle revenue miles between multiple Rural Areas (non-UZA) or Urbanized Areas (UZA) as necessary.</a:t>
            </a:r>
          </a:p>
          <a:p>
            <a:r>
              <a:rPr lang="en-US" dirty="0"/>
              <a:t>Agencies that receive §5311 from two or more States report how much of its service is operated in each state.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6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Tribal Transit Awards</a:t>
            </a:r>
          </a:p>
          <a:p>
            <a:pPr lvl="1"/>
            <a:r>
              <a:rPr lang="en-US" dirty="0"/>
              <a:t>Announced December 14, 2015</a:t>
            </a:r>
          </a:p>
          <a:p>
            <a:pPr lvl="1"/>
            <a:r>
              <a:rPr lang="en-US" dirty="0"/>
              <a:t>Awarded approximately $10 million in discretionary grants</a:t>
            </a:r>
          </a:p>
          <a:p>
            <a:pPr lvl="1"/>
            <a:r>
              <a:rPr lang="en-US" dirty="0"/>
              <a:t>Provided funding to 55 tribes for 65 transit-related projects in 18 states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3551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869" y="5900096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Reporting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UZA/Non-UZA, select Actual Vehicle Revenue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Multiple, select Actual VRM, Actual Data, or Other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427895"/>
            <a:ext cx="8229600" cy="1248505"/>
          </a:xfrm>
        </p:spPr>
        <p:txBody>
          <a:bodyPr/>
          <a:lstStyle/>
          <a:p>
            <a:r>
              <a:rPr lang="en-US" sz="2800" dirty="0"/>
              <a:t>FFA-10 – Federal Funding Allocation Statistics</a:t>
            </a:r>
          </a:p>
        </p:txBody>
      </p:sp>
      <p:pic>
        <p:nvPicPr>
          <p:cNvPr id="2" name="Picture 1" descr="FFA-10 shown with a red arrow pointed towards teh UZA Reporting Method" title="FFA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0873"/>
            <a:ext cx="8659654" cy="46682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108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FFA-10: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343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data for the UZA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only one UZA/Non-UZA – total should always match Data from Other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multiple, Allocated Percentage should always total 100% between all UZAs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every change to the RR-20, update the FFA-10 forms accordingly</a:t>
            </a:r>
          </a:p>
        </p:txBody>
      </p:sp>
      <p:pic>
        <p:nvPicPr>
          <p:cNvPr id="2" name="Picture 1" descr="There is an arrow pointed between the UZA 0-WA and the Data from other Forms indicating that they need to be equal." title="FFA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842962"/>
            <a:ext cx="8858250" cy="35004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574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D-30: CEO Certification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42900" y="8382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D-10: CEO Certification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057400"/>
            <a:ext cx="8229600" cy="41036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Confirmation that an agency’s data is accurate and truthful</a:t>
            </a:r>
          </a:p>
          <a:p>
            <a:r>
              <a:rPr lang="en-US" kern="0" dirty="0"/>
              <a:t>Confirmation of UPT data collection 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666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D-10 – CEO Certification</a:t>
            </a:r>
          </a:p>
        </p:txBody>
      </p:sp>
      <p:pic>
        <p:nvPicPr>
          <p:cNvPr id="3" name="Picture 2" descr="The first screen of the D-10 form is shown with the questions for the CEO to confirm." title="D-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9" y="1624501"/>
            <a:ext cx="6872561" cy="4424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5719" y="6049107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“Yes” if financial and non-financial data are accurate and conform to NTD/USOA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9175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D-10 second page is shown where the CEO designates how they count their unlinked passenger trips. " title="D-10 Par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0363"/>
            <a:ext cx="7391400" cy="40978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D-10 – CEO Certification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069" y="5867400"/>
            <a:ext cx="762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method your agency used to collect unlinked passenger trips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557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3434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Report Submission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8817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NTD Reporting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Report Submission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9870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the Annual Report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Step 1: </a:t>
            </a:r>
            <a:r>
              <a:rPr lang="en-US" sz="2400" dirty="0"/>
              <a:t>Click on Records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Step 2: </a:t>
            </a:r>
            <a:r>
              <a:rPr lang="en-US" sz="2400" dirty="0"/>
              <a:t>Click on NTD Report Packages</a:t>
            </a:r>
          </a:p>
        </p:txBody>
      </p:sp>
      <p:pic>
        <p:nvPicPr>
          <p:cNvPr id="6" name="Picture 5" descr="The CEO will log in and click on Records (circled in red) and then click on NTD Report Packages (red arrow)" title="Submitting The Repo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557337"/>
            <a:ext cx="8972550" cy="39290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785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the Annual 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530" y="4791506"/>
            <a:ext cx="853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Step 3: </a:t>
            </a:r>
            <a:r>
              <a:rPr lang="en-US" sz="2400" dirty="0"/>
              <a:t>Click on the FY 2015 Report Package</a:t>
            </a:r>
          </a:p>
        </p:txBody>
      </p:sp>
      <p:pic>
        <p:nvPicPr>
          <p:cNvPr id="3" name="Picture 2" descr="Report Packages are shown with a red arrow pointed to the correct year of submission." title="Correct Package Ye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" y="1752600"/>
            <a:ext cx="8949690" cy="24445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1673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the Annual 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530" y="4791506"/>
            <a:ext cx="853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Step 4: </a:t>
            </a:r>
            <a:r>
              <a:rPr lang="en-US" sz="2400" dirty="0"/>
              <a:t>Click on Related Actions</a:t>
            </a:r>
          </a:p>
        </p:txBody>
      </p:sp>
      <p:pic>
        <p:nvPicPr>
          <p:cNvPr id="3" name="Picture 2" descr="To submit the report package the CEO/NTD Contact must go through the Related Actions" title="Related Ac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0" y="1630363"/>
            <a:ext cx="8701088" cy="27070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5321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the Annual 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530" y="4791506"/>
            <a:ext cx="853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Step 5: </a:t>
            </a:r>
            <a:r>
              <a:rPr lang="en-US" sz="2400" dirty="0"/>
              <a:t>Click on Submit Annual Report Package – If all forms are complete you will see “Action Completed Successfully”</a:t>
            </a:r>
          </a:p>
        </p:txBody>
      </p:sp>
      <p:pic>
        <p:nvPicPr>
          <p:cNvPr id="6" name="Picture 5" descr="The second in the list of related actions is Submit Annual Report Package." title="Related Ac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87" y="1630363"/>
            <a:ext cx="8687276" cy="30660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7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Changes - 2015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Tribes may report operating data for Coordinated Human Service programs, provided the services meet NTD definitions of public 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868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Post-Submission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After submission, your NTD analyst will be in contact with validation results.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First revisions of NTD reports are typically due two weeks after receiving validation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2528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NTD Operations Center</a:t>
            </a:r>
          </a:p>
          <a:p>
            <a:pPr algn="ctr"/>
            <a:r>
              <a:rPr lang="en-US" dirty="0"/>
              <a:t>Monday – Friday</a:t>
            </a:r>
          </a:p>
          <a:p>
            <a:pPr algn="ctr"/>
            <a:r>
              <a:rPr lang="en-US" dirty="0"/>
              <a:t>8:00 a.m. – 7:00 </a:t>
            </a:r>
            <a:r>
              <a:rPr lang="en-US" dirty="0" err="1"/>
              <a:t>p.m</a:t>
            </a:r>
            <a:r>
              <a:rPr lang="en-US" dirty="0"/>
              <a:t> (ET)</a:t>
            </a:r>
          </a:p>
          <a:p>
            <a:pPr algn="ctr"/>
            <a:r>
              <a:rPr lang="en-US" dirty="0">
                <a:hlinkClick r:id="rId2"/>
              </a:rPr>
              <a:t>NTDHelp@dot.gov</a:t>
            </a:r>
            <a:r>
              <a:rPr lang="en-US" dirty="0"/>
              <a:t> or 1-888-252-0936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075166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Joseph </a:t>
            </a:r>
            <a:r>
              <a:rPr lang="en-US" b="1" dirty="0" err="1"/>
              <a:t>Eldredge</a:t>
            </a:r>
            <a:endParaRPr lang="en-US" b="1" dirty="0"/>
          </a:p>
          <a:p>
            <a:r>
              <a:rPr lang="en-US" dirty="0">
                <a:hlinkClick r:id="rId3"/>
              </a:rPr>
              <a:t>joseph.eldredge.ctr@dot.gov</a:t>
            </a:r>
            <a:endParaRPr lang="en-US" dirty="0"/>
          </a:p>
          <a:p>
            <a:r>
              <a:rPr lang="en-US" dirty="0"/>
              <a:t>434-993-8690</a:t>
            </a:r>
          </a:p>
          <a:p>
            <a:endParaRPr lang="en-US" dirty="0"/>
          </a:p>
          <a:p>
            <a:r>
              <a:rPr lang="en-US" b="1" dirty="0"/>
              <a:t>Bailey Bowen</a:t>
            </a:r>
          </a:p>
          <a:p>
            <a:r>
              <a:rPr lang="en-US" dirty="0">
                <a:hlinkClick r:id="rId4"/>
              </a:rPr>
              <a:t>bailey.bowen.ctr@dot.gov</a:t>
            </a:r>
            <a:endParaRPr lang="en-US" dirty="0"/>
          </a:p>
          <a:p>
            <a:r>
              <a:rPr lang="en-US" dirty="0"/>
              <a:t>434-218-3275</a:t>
            </a:r>
          </a:p>
          <a:p>
            <a:endParaRPr lang="en-US" dirty="0"/>
          </a:p>
          <a:p>
            <a:r>
              <a:rPr lang="en-US" b="1" dirty="0"/>
              <a:t>Rea Turner</a:t>
            </a:r>
          </a:p>
          <a:p>
            <a:r>
              <a:rPr lang="en-US" dirty="0"/>
              <a:t>434-218-1917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075166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Nathan Brown</a:t>
            </a:r>
            <a:endParaRPr lang="en-US" dirty="0"/>
          </a:p>
          <a:p>
            <a:r>
              <a:rPr lang="en-US" dirty="0">
                <a:hlinkClick r:id="rId5"/>
              </a:rPr>
              <a:t>nathan.brown.ctr@dot.gov</a:t>
            </a:r>
            <a:endParaRPr lang="en-US" dirty="0"/>
          </a:p>
          <a:p>
            <a:r>
              <a:rPr lang="en-US" dirty="0"/>
              <a:t>434-218-0415</a:t>
            </a:r>
          </a:p>
          <a:p>
            <a:endParaRPr lang="en-US" dirty="0"/>
          </a:p>
          <a:p>
            <a:r>
              <a:rPr lang="en-US" b="1" dirty="0"/>
              <a:t>Melissa Lavey</a:t>
            </a:r>
          </a:p>
          <a:p>
            <a:r>
              <a:rPr lang="en-US" dirty="0">
                <a:hlinkClick r:id="rId6"/>
              </a:rPr>
              <a:t>melissa.lavey.ctr@dot.gov</a:t>
            </a:r>
            <a:endParaRPr lang="en-US" dirty="0"/>
          </a:p>
          <a:p>
            <a:r>
              <a:rPr lang="en-US" dirty="0"/>
              <a:t>434-207-8336</a:t>
            </a:r>
          </a:p>
          <a:p>
            <a:endParaRPr lang="en-US" dirty="0"/>
          </a:p>
          <a:p>
            <a:r>
              <a:rPr lang="en-US" b="1" dirty="0"/>
              <a:t>Courtney Springer</a:t>
            </a:r>
            <a:endParaRPr lang="en-US" dirty="0"/>
          </a:p>
          <a:p>
            <a:r>
              <a:rPr lang="en-US" dirty="0">
                <a:hlinkClick r:id="rId7"/>
              </a:rPr>
              <a:t>c.springer.ctr@dot.gov</a:t>
            </a:r>
            <a:endParaRPr lang="en-US" dirty="0"/>
          </a:p>
          <a:p>
            <a:r>
              <a:rPr lang="en-US" dirty="0"/>
              <a:t>434-260-6116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0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Changes –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dirty="0"/>
              <a:t>New User Role: CEO Delegate</a:t>
            </a:r>
          </a:p>
          <a:p>
            <a:pPr lvl="1"/>
            <a:r>
              <a:rPr lang="en-US" dirty="0"/>
              <a:t>CEO Delegates are authorized to</a:t>
            </a:r>
          </a:p>
          <a:p>
            <a:pPr lvl="2"/>
            <a:r>
              <a:rPr lang="en-US" dirty="0"/>
              <a:t>Submit Original Submission of NTD Reports</a:t>
            </a:r>
          </a:p>
          <a:p>
            <a:pPr lvl="2"/>
            <a:r>
              <a:rPr lang="en-US" dirty="0"/>
              <a:t>Create Reporter Requests on behalf of the agency (extension requests, data waivers,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3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Changes - 2015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Tx/>
              <a:buFontTx/>
              <a:buChar char="•"/>
            </a:pPr>
            <a:r>
              <a:rPr lang="en-US" dirty="0"/>
              <a:t>The CEO may assign this role by submitting a reporter request and uploading a CEO delegate designation letter</a:t>
            </a:r>
          </a:p>
          <a:p>
            <a:endParaRPr lang="en-US" dirty="0"/>
          </a:p>
        </p:txBody>
      </p:sp>
      <p:pic>
        <p:nvPicPr>
          <p:cNvPr id="1026" name="Picture 2" descr="Screenshot of the drop down used to select the CEO Delegate designation letter upload." title="CEO Delegate Cert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88699"/>
            <a:ext cx="7398028" cy="31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3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Structure Changes - 2015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may now navigate directly to Profile from Report Package</a:t>
            </a:r>
          </a:p>
        </p:txBody>
      </p:sp>
      <p:pic>
        <p:nvPicPr>
          <p:cNvPr id="1030" name="Picture 6" descr="Arrow is pointing to View Reporter Profile on the Packages screen." title="Navigation to Pro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92916"/>
            <a:ext cx="5945932" cy="34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 descr="Arrow pointing to the View Reporter Profile text on Packages screen" title="Arrow "/>
          <p:cNvCxnSpPr/>
          <p:nvPr/>
        </p:nvCxnSpPr>
        <p:spPr>
          <a:xfrm>
            <a:off x="2286000" y="4114800"/>
            <a:ext cx="533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6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822325"/>
          </a:xfrm>
        </p:spPr>
        <p:txBody>
          <a:bodyPr/>
          <a:lstStyle/>
          <a:p>
            <a:r>
              <a:rPr lang="en-US" dirty="0"/>
              <a:t>NTD 2.0 Interface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7924800" cy="5365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Internet Reporting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2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NTD Reporting</a:t>
            </a:r>
          </a:p>
        </p:txBody>
      </p:sp>
      <p:sp>
        <p:nvSpPr>
          <p:cNvPr id="3" name="Content Placeholder 2" descr="https://www.fta.dot.gov/ntd" title="NTD's Website"/>
          <p:cNvSpPr>
            <a:spLocks noGrp="1"/>
          </p:cNvSpPr>
          <p:nvPr>
            <p:ph idx="1"/>
          </p:nvPr>
        </p:nvSpPr>
        <p:spPr>
          <a:xfrm>
            <a:off x="0" y="1752600"/>
            <a:ext cx="9109166" cy="5334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/>
              <a:t>New NTD website: </a:t>
            </a:r>
            <a:r>
              <a:rPr lang="en-US" dirty="0">
                <a:hlinkClick r:id="rId2"/>
              </a:rPr>
              <a:t>https://www.fta.dot.gov/ntd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		</a:t>
            </a:r>
          </a:p>
          <a:p>
            <a:endParaRPr lang="en-US" dirty="0"/>
          </a:p>
        </p:txBody>
      </p:sp>
      <p:pic>
        <p:nvPicPr>
          <p:cNvPr id="18" name="Picture 17" descr="NTD Home Page, with an arrow pointing at the log in link." title="NTD Program Webs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" y="2286000"/>
            <a:ext cx="7147560" cy="381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2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Disclaimer</a:t>
            </a:r>
          </a:p>
        </p:txBody>
      </p:sp>
      <p:pic>
        <p:nvPicPr>
          <p:cNvPr id="2050" name="Picture 2" descr="Privacy Disclaimer before the log in screen of the NTD Webiste." title="Privacy Discla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74" y="1882230"/>
            <a:ext cx="5967226" cy="45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9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657600" cy="4259263"/>
          </a:xfrm>
        </p:spPr>
        <p:txBody>
          <a:bodyPr/>
          <a:lstStyle/>
          <a:p>
            <a:r>
              <a:rPr lang="en-US" dirty="0"/>
              <a:t>Username = email address (lowercase letters)</a:t>
            </a:r>
          </a:p>
          <a:p>
            <a:r>
              <a:rPr lang="en-US" dirty="0"/>
              <a:t>If you forget your password, hit the “Reset Your Password” link</a:t>
            </a:r>
          </a:p>
        </p:txBody>
      </p:sp>
      <p:pic>
        <p:nvPicPr>
          <p:cNvPr id="3076" name="Picture 4" descr="Log in screen of NTD 2.0" title="NTD Log In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828800"/>
            <a:ext cx="495338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6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National Transit Database</a:t>
            </a:r>
          </a:p>
          <a:p>
            <a:pPr marL="0" indent="0" algn="ctr">
              <a:buNone/>
            </a:pPr>
            <a:r>
              <a:rPr lang="en-US" dirty="0"/>
              <a:t>943 Glenwood Station Lane, Suite 102</a:t>
            </a:r>
          </a:p>
          <a:p>
            <a:pPr marL="0" indent="0" algn="ctr">
              <a:buNone/>
            </a:pPr>
            <a:r>
              <a:rPr lang="en-US" dirty="0"/>
              <a:t>Charlottesville, VA 22901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Help Desk</a:t>
            </a:r>
          </a:p>
          <a:p>
            <a:pPr marL="0" indent="0" algn="ctr">
              <a:buNone/>
            </a:pPr>
            <a:r>
              <a:rPr lang="en-US" dirty="0"/>
              <a:t>(888) 252-0936</a:t>
            </a:r>
          </a:p>
          <a:p>
            <a:pPr marL="0" indent="0" algn="ctr">
              <a:buNone/>
            </a:pPr>
            <a:r>
              <a:rPr lang="en-US" dirty="0"/>
              <a:t>NTDHelp@dot.gov</a:t>
            </a:r>
          </a:p>
          <a:p>
            <a:pPr marL="0" indent="0" algn="ctr">
              <a:buNone/>
            </a:pPr>
            <a:r>
              <a:rPr lang="en-US" dirty="0"/>
              <a:t>Monday- Friday</a:t>
            </a:r>
          </a:p>
          <a:p>
            <a:pPr marL="0" indent="0" algn="ctr">
              <a:buNone/>
            </a:pPr>
            <a:r>
              <a:rPr lang="en-US" dirty="0"/>
              <a:t>0800 – 1900 Eastern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77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Overview</a:t>
            </a:r>
          </a:p>
        </p:txBody>
      </p:sp>
      <p:pic>
        <p:nvPicPr>
          <p:cNvPr id="3" name="Picture 2" descr="News feed page of NTD" title="Landing Page of NT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76" y="1905000"/>
            <a:ext cx="8183427" cy="346596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776" y="5379752"/>
            <a:ext cx="7254324" cy="1280666"/>
          </a:xfrm>
        </p:spPr>
        <p:txBody>
          <a:bodyPr/>
          <a:lstStyle/>
          <a:p>
            <a:r>
              <a:rPr lang="en-US" dirty="0"/>
              <a:t>All users land on the News feed</a:t>
            </a:r>
          </a:p>
          <a:p>
            <a:r>
              <a:rPr lang="en-US" dirty="0"/>
              <a:t>Updates from NTD staff will display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69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0698" y="4724400"/>
            <a:ext cx="8803302" cy="15641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Tasks are assigned to CEOs, CEO delegates, and NTD Contacts</a:t>
            </a:r>
          </a:p>
          <a:p>
            <a:r>
              <a:rPr lang="en-US" kern="0" dirty="0"/>
              <a:t>Typically prompted by incomplete/unsaved forms</a:t>
            </a:r>
          </a:p>
        </p:txBody>
      </p:sp>
      <p:pic>
        <p:nvPicPr>
          <p:cNvPr id="2" name="Picture 1" descr="Tasks Tab of the NTD Reporting System" title="Tasks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9" y="1882934"/>
            <a:ext cx="8452485" cy="25888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03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  <p:pic>
        <p:nvPicPr>
          <p:cNvPr id="6" name="Picture 5" descr="Records Tab of the NTD Reporting System" title="Records Tab"/>
          <p:cNvPicPr>
            <a:picLocks noChangeAspect="1"/>
          </p:cNvPicPr>
          <p:nvPr/>
        </p:nvPicPr>
        <p:blipFill rotWithShape="1">
          <a:blip r:embed="rId2"/>
          <a:srcRect r="1059"/>
          <a:stretch/>
        </p:blipFill>
        <p:spPr>
          <a:xfrm>
            <a:off x="457200" y="1917704"/>
            <a:ext cx="8088599" cy="290035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029200"/>
            <a:ext cx="8458200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Agency reporting forms and profile information are accessed through “Records”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26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Reporter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forms contain data that normally doesn’t change from year to year:</a:t>
            </a:r>
          </a:p>
          <a:p>
            <a:pPr lvl="1"/>
            <a:r>
              <a:rPr lang="en-US" dirty="0"/>
              <a:t>Basic Information (P-10)</a:t>
            </a:r>
          </a:p>
          <a:p>
            <a:pPr lvl="1"/>
            <a:r>
              <a:rPr lang="en-US" dirty="0"/>
              <a:t>Reporter Modes (P-20)</a:t>
            </a:r>
          </a:p>
          <a:p>
            <a:pPr lvl="1"/>
            <a:r>
              <a:rPr lang="en-US" dirty="0"/>
              <a:t>Report Users (P-30)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11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Reporter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370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E-File Library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Filter through communications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 descr="Screenshot of the Efile Library where the past Close Out as well as communications can be found." title="Efile Libra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2514600"/>
            <a:ext cx="818388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34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Reporter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363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Form Library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Search for data from previous years or revisions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 descr="Screenshot of the Form Library where Tribes can look up past forms." title="Form Libra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48712"/>
            <a:ext cx="7467791" cy="36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pic>
        <p:nvPicPr>
          <p:cNvPr id="3074" name="Picture 2" descr="Reports Tab of the NTD Reporting System" title="Reports 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3" y="1905000"/>
            <a:ext cx="831117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5763" y="4876800"/>
            <a:ext cx="8458201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Report packages may also be accessed through “Reports”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3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“Report Package” contains all the forms required for annual reporting</a:t>
            </a:r>
          </a:p>
          <a:p>
            <a:pPr lvl="1"/>
            <a:r>
              <a:rPr lang="en-US" dirty="0"/>
              <a:t>Identification (B-10)</a:t>
            </a:r>
          </a:p>
          <a:p>
            <a:pPr lvl="1"/>
            <a:r>
              <a:rPr lang="en-US" dirty="0"/>
              <a:t>Contractual Relationship (B-30) *if applicable</a:t>
            </a:r>
          </a:p>
          <a:p>
            <a:pPr lvl="1"/>
            <a:r>
              <a:rPr lang="en-US" dirty="0"/>
              <a:t>Stations &amp; Maintenance Facilities (A-10)</a:t>
            </a:r>
          </a:p>
          <a:p>
            <a:pPr lvl="1"/>
            <a:r>
              <a:rPr lang="en-US" dirty="0"/>
              <a:t>Revenue Vehicle Inventory (A-30)</a:t>
            </a:r>
          </a:p>
          <a:p>
            <a:pPr lvl="1"/>
            <a:r>
              <a:rPr lang="en-US" dirty="0"/>
              <a:t>Reduced Reporting (RR-20)</a:t>
            </a:r>
          </a:p>
          <a:p>
            <a:pPr lvl="1"/>
            <a:r>
              <a:rPr lang="en-US" dirty="0"/>
              <a:t>Federal Funding Allocation Statistics (FFA-10)</a:t>
            </a:r>
          </a:p>
          <a:p>
            <a:pPr lvl="1"/>
            <a:r>
              <a:rPr lang="en-US" dirty="0"/>
              <a:t>CEO-Transit Director Certification (D-10)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42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43400"/>
            <a:ext cx="8229600" cy="822325"/>
          </a:xfrm>
        </p:spPr>
        <p:txBody>
          <a:bodyPr/>
          <a:lstStyle/>
          <a:p>
            <a:r>
              <a:rPr lang="en-US" dirty="0"/>
              <a:t>User Account Management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027731"/>
            <a:ext cx="8077201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Getting Started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64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Manager (UM)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0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agency must send FTA an official letter designating an employee as the agency’s User Manager.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UM creates accounts for the CEO/Director and the NTD Contact. The UM can create accounts for others to enter/edit information or just view forms.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UM can also fill an NTD Role. For example, the CEO can also be the agency’s UM.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7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Courtney Springer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c.springer.ctr@dot.gov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434-260-6116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50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Manager Request Letter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User Manager Letter template" title="User Manager Le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5024985" cy="44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6200" y="1872002"/>
            <a:ext cx="37338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18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Agencies submit an official letter to FTA designating one or two User Managers using this template</a:t>
            </a:r>
          </a:p>
          <a:p>
            <a:pPr marL="0" indent="0">
              <a:buNone/>
            </a:pPr>
            <a:endParaRPr lang="en-US" kern="0" dirty="0"/>
          </a:p>
          <a:p>
            <a:r>
              <a:rPr lang="en-US" kern="0" dirty="0"/>
              <a:t>Available on the NTD homepage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57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Email to 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01691" y="6487651"/>
            <a:ext cx="2133600" cy="365125"/>
          </a:xfrm>
          <a:prstGeom prst="rect">
            <a:avLst/>
          </a:prstGeom>
        </p:spPr>
        <p:txBody>
          <a:bodyPr/>
          <a:lstStyle/>
          <a:p>
            <a:fld id="{ADE1B9D5-6B45-43F7-A669-CB0A48399304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2391" y="1774343"/>
            <a:ext cx="403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User Managers will receive an email notification once their account has been created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Click the link in the email to navigate to the online reporting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5" name="Picture 4" descr="Example of an email that is sent once the LSUM creates an Users account." title="New Account Email"/>
          <p:cNvPicPr>
            <a:picLocks noChangeAspect="1"/>
          </p:cNvPicPr>
          <p:nvPr/>
        </p:nvPicPr>
        <p:blipFill rotWithShape="1">
          <a:blip r:embed="rId3"/>
          <a:srcRect r="571"/>
          <a:stretch/>
        </p:blipFill>
        <p:spPr>
          <a:xfrm>
            <a:off x="19235" y="1876425"/>
            <a:ext cx="500996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7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 Password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1825"/>
            <a:ext cx="3886200" cy="4259263"/>
          </a:xfrm>
        </p:spPr>
        <p:txBody>
          <a:bodyPr/>
          <a:lstStyle/>
          <a:p>
            <a:r>
              <a:rPr lang="en-US" dirty="0"/>
              <a:t>Passwords are NOT sent via email</a:t>
            </a:r>
          </a:p>
          <a:p>
            <a:r>
              <a:rPr lang="en-US" dirty="0"/>
              <a:t>Once at the login page, click the link for “Reset Password”</a:t>
            </a:r>
          </a:p>
          <a:p>
            <a:r>
              <a:rPr lang="en-US" dirty="0"/>
              <a:t>These steps are necessary for creating your first password</a:t>
            </a:r>
          </a:p>
          <a:p>
            <a:endParaRPr lang="en-US" dirty="0"/>
          </a:p>
        </p:txBody>
      </p:sp>
      <p:pic>
        <p:nvPicPr>
          <p:cNvPr id="3" name="Picture 2" descr="NTD Log in screen with a Red Circle around the words &quot;Reset Your Password&quot;" title="Reset the NTD Passwo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825"/>
            <a:ext cx="5038725" cy="4429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94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a Reset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93888"/>
          </a:xfrm>
        </p:spPr>
        <p:txBody>
          <a:bodyPr/>
          <a:lstStyle/>
          <a:p>
            <a:r>
              <a:rPr lang="en-US" dirty="0"/>
              <a:t>Enter the email address used for your username and click “Request Password Reset”</a:t>
            </a:r>
          </a:p>
          <a:p>
            <a:r>
              <a:rPr lang="en-US" dirty="0"/>
              <a:t>This prompts the system to send a new link to your email account</a:t>
            </a:r>
          </a:p>
        </p:txBody>
      </p:sp>
      <p:pic>
        <p:nvPicPr>
          <p:cNvPr id="6" name="Picture 5" descr="Requesting the password reset with the email filled out and a red circle around it. " title="Resetting the Passwo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886744"/>
            <a:ext cx="6819900" cy="2124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74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Link for Password Reset</a:t>
            </a:r>
          </a:p>
        </p:txBody>
      </p:sp>
      <p:pic>
        <p:nvPicPr>
          <p:cNvPr id="4" name="Picture 2" descr="The password reset email is shown with the link that will need to be clicked on to finish the steps." title="Password Emai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/>
        </p:blipFill>
        <p:spPr bwMode="auto">
          <a:xfrm>
            <a:off x="3636513" y="1905000"/>
            <a:ext cx="525346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1" y="1878623"/>
            <a:ext cx="3386826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Follow the new link in your email</a:t>
            </a:r>
          </a:p>
          <a:p>
            <a:r>
              <a:rPr lang="en-US" kern="0" dirty="0"/>
              <a:t>This link expires after 15 minutes</a:t>
            </a:r>
          </a:p>
          <a:p>
            <a:r>
              <a:rPr lang="en-US" kern="0" dirty="0"/>
              <a:t>If 15 minutes have passed, follow the password reset procedure again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92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45724"/>
            <a:ext cx="8305800" cy="1360488"/>
          </a:xfrm>
        </p:spPr>
        <p:txBody>
          <a:bodyPr/>
          <a:lstStyle/>
          <a:p>
            <a:r>
              <a:rPr lang="en-US" dirty="0"/>
              <a:t>Enter your username and create a new password</a:t>
            </a:r>
          </a:p>
          <a:p>
            <a:pPr lvl="1"/>
            <a:r>
              <a:rPr lang="en-US" dirty="0"/>
              <a:t>Must be at least 12 characters long</a:t>
            </a:r>
          </a:p>
          <a:p>
            <a:pPr lvl="1"/>
            <a:r>
              <a:rPr lang="en-US" dirty="0"/>
              <a:t>Must contain at least 1 uppercase letter, 1 lowercase letter, 1 number, and 1 non-alphabetic character (such as !, $, #, %)</a:t>
            </a:r>
          </a:p>
        </p:txBody>
      </p:sp>
      <p:pic>
        <p:nvPicPr>
          <p:cNvPr id="4" name="Picture 2" descr="Screenshot of the Password reset process where the user is creating a new password, while entering their full email address." title="Entering a New Passwor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0"/>
          <a:stretch/>
        </p:blipFill>
        <p:spPr bwMode="auto">
          <a:xfrm>
            <a:off x="1504950" y="1630363"/>
            <a:ext cx="6134100" cy="249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74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1825"/>
            <a:ext cx="3276600" cy="4259263"/>
          </a:xfrm>
        </p:spPr>
        <p:txBody>
          <a:bodyPr/>
          <a:lstStyle/>
          <a:p>
            <a:r>
              <a:rPr lang="en-US" dirty="0"/>
              <a:t>You may then log in with your new password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blue text will reroute you to the login portal</a:t>
            </a:r>
          </a:p>
        </p:txBody>
      </p:sp>
      <p:pic>
        <p:nvPicPr>
          <p:cNvPr id="6" name="Picture 5" descr="Password reset confirmation is shown with link to the log in." title="Password Reset Confirm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5074920" cy="33861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5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User Accounts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Once the User Manager account is established, he or she has privileges to create other user accounts for the agency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User Manager also assigns NTD system roles to each new user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73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users in the NTD system must be assigned a specific role</a:t>
            </a:r>
          </a:p>
          <a:p>
            <a:r>
              <a:rPr lang="en-US" dirty="0"/>
              <a:t>These roles determine a user’s permissions</a:t>
            </a:r>
          </a:p>
          <a:p>
            <a:pPr lvl="1"/>
            <a:r>
              <a:rPr lang="en-US" dirty="0"/>
              <a:t>CEO</a:t>
            </a:r>
            <a:r>
              <a:rPr lang="en-US" sz="2800" dirty="0"/>
              <a:t> (one per agency)</a:t>
            </a:r>
            <a:endParaRPr lang="en-US" dirty="0"/>
          </a:p>
          <a:p>
            <a:pPr lvl="1"/>
            <a:r>
              <a:rPr lang="en-US" dirty="0"/>
              <a:t>CEO Delegate</a:t>
            </a:r>
            <a:r>
              <a:rPr lang="en-US" sz="2800" dirty="0"/>
              <a:t> (one per agency)</a:t>
            </a:r>
            <a:endParaRPr lang="en-US" dirty="0"/>
          </a:p>
          <a:p>
            <a:pPr lvl="1"/>
            <a:r>
              <a:rPr lang="en-US" dirty="0"/>
              <a:t>NTD Contact</a:t>
            </a:r>
            <a:r>
              <a:rPr lang="en-US" sz="2800" dirty="0"/>
              <a:t> (one per agency)</a:t>
            </a:r>
            <a:endParaRPr lang="en-US" dirty="0"/>
          </a:p>
          <a:p>
            <a:pPr lvl="1"/>
            <a:r>
              <a:rPr lang="en-US" dirty="0"/>
              <a:t>Editor (agency may have multiple)</a:t>
            </a:r>
          </a:p>
          <a:p>
            <a:pPr lvl="1"/>
            <a:r>
              <a:rPr lang="en-US" dirty="0"/>
              <a:t>Viewer (agency may have multiple)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47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 by User Role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30363"/>
            <a:ext cx="8229600" cy="4956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CEO: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Create, review, and edit all forms and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Create a Reporter Request (Waiver, Extension Request, CEO Delegate)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Submit Annual Report Package</a:t>
            </a:r>
          </a:p>
          <a:p>
            <a:pPr marL="0" indent="0">
              <a:buNone/>
            </a:pPr>
            <a:r>
              <a:rPr lang="en-US" sz="1900" dirty="0"/>
              <a:t>CEO Delegate (optional):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Create, review, and edit all forms and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Create a Reporter Request (Waiver, Extension Request)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Submit Annual Report Package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NTD Contact: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View and edit all forms and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Submit Annual Report Package after first submission	</a:t>
            </a:r>
          </a:p>
          <a:p>
            <a:pPr marL="0" indent="0">
              <a:buNone/>
            </a:pPr>
            <a:r>
              <a:rPr lang="en-US" sz="1800" dirty="0"/>
              <a:t>Editor: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View and edit all forms and issues</a:t>
            </a:r>
          </a:p>
          <a:p>
            <a:pPr marL="0" indent="0">
              <a:buNone/>
            </a:pPr>
            <a:r>
              <a:rPr lang="en-US" sz="1800" dirty="0"/>
              <a:t>Viewer: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View all forms and issues</a:t>
            </a:r>
          </a:p>
          <a:p>
            <a:pPr marL="1371600" lvl="3" indent="0">
              <a:buNone/>
            </a:pP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1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Interface Overview</a:t>
            </a:r>
          </a:p>
          <a:p>
            <a:r>
              <a:rPr lang="en-US" dirty="0"/>
              <a:t>User Account Management</a:t>
            </a:r>
          </a:p>
          <a:p>
            <a:r>
              <a:rPr lang="en-US" dirty="0"/>
              <a:t>Report Year Kickoff</a:t>
            </a:r>
          </a:p>
          <a:p>
            <a:r>
              <a:rPr lang="en-US" dirty="0"/>
              <a:t>Annual Forms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83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Title Slide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6482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1: </a:t>
            </a:r>
            <a:r>
              <a:rPr lang="en-US" sz="2800" dirty="0"/>
              <a:t>Open the “Records” Tab</a:t>
            </a:r>
          </a:p>
        </p:txBody>
      </p:sp>
      <p:pic>
        <p:nvPicPr>
          <p:cNvPr id="2" name="Picture 1" descr="The News feed is open with the Records Tab being circled in Red" title="Records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" y="808038"/>
            <a:ext cx="8821103" cy="37290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00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My NTD Reporter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09600" y="960438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>
                <a:solidFill>
                  <a:srgbClr val="E9E0C9"/>
                </a:solidFill>
              </a:rPr>
              <a:t>Title Slide</a:t>
            </a:r>
            <a:endParaRPr lang="en-US" kern="0" dirty="0">
              <a:solidFill>
                <a:srgbClr val="E9E0C9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808038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E9E0C9"/>
                </a:solidFill>
              </a:rPr>
              <a:t>Role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827126"/>
            <a:ext cx="6818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2: </a:t>
            </a:r>
            <a:r>
              <a:rPr lang="en-US" sz="2800" dirty="0"/>
              <a:t>Open “My NTD Reporter Profiles”</a:t>
            </a:r>
          </a:p>
        </p:txBody>
      </p:sp>
      <p:pic>
        <p:nvPicPr>
          <p:cNvPr id="2" name="Picture 1" descr="Records Tab is shown with &quot;My NTD Reporter Profile(s) circled in red." title="Records T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8838248" cy="32232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53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Open your Agency’s Profile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495550"/>
            <a:ext cx="57908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Step 3: </a:t>
            </a:r>
            <a:r>
              <a:rPr lang="en-US" sz="2800" dirty="0"/>
              <a:t>Open your agency’s Profile</a:t>
            </a:r>
            <a:endParaRPr lang="en-US" sz="2800" b="1" dirty="0"/>
          </a:p>
        </p:txBody>
      </p:sp>
      <p:pic>
        <p:nvPicPr>
          <p:cNvPr id="2" name="Picture 1" descr="The Profile screen is open and the profile for Rosebud Sioux is shown" title="My NTD Report Profi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803958" cy="16544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74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Click Related Actions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74" y="5257800"/>
            <a:ext cx="513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4: </a:t>
            </a:r>
            <a:r>
              <a:rPr lang="en-US" sz="2800" dirty="0"/>
              <a:t>Click “Related Actions”</a:t>
            </a:r>
          </a:p>
        </p:txBody>
      </p:sp>
      <p:pic>
        <p:nvPicPr>
          <p:cNvPr id="2" name="Picture 1" descr="The profile for Rosebud Sioux is open and Related Actions is circled in red" title="Related Ac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803958" cy="34547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05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View and Manager Reporter Users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399" y="385319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5: </a:t>
            </a:r>
            <a:r>
              <a:rPr lang="en-US" sz="2800" dirty="0"/>
              <a:t>Open “View &amp; Manage Reporter Users (P-30)”</a:t>
            </a:r>
          </a:p>
        </p:txBody>
      </p:sp>
      <p:pic>
        <p:nvPicPr>
          <p:cNvPr id="5" name="Picture 4" descr="The Related Actions is open and there is a red arrow pointed at View &amp; Manage Reporter Users (P-30)" title="Related Ac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274310"/>
            <a:ext cx="8821103" cy="26060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90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Click Add Users</a:t>
            </a:r>
          </a:p>
        </p:txBody>
      </p:sp>
      <p:pic>
        <p:nvPicPr>
          <p:cNvPr id="2" name="Picture 1" descr="Add User is circled in the P-30" title="Reporter Us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2943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886200"/>
            <a:ext cx="8610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6: </a:t>
            </a:r>
            <a:r>
              <a:rPr lang="en-US" sz="2800" dirty="0"/>
              <a:t>Click “Add User”</a:t>
            </a:r>
          </a:p>
          <a:p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Note: The User Manager’s account is defaulted to the “Viewer” role upon creation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UM would like to be the CEO, CEO delegate, or NTD Contact, click “Edit Role” and select accordingly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5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Enter new user data</a:t>
            </a:r>
          </a:p>
        </p:txBody>
      </p:sp>
      <p:pic>
        <p:nvPicPr>
          <p:cNvPr id="2" name="Picture 1" descr="The fields reqiured to add a new user are shown" title="Adding a Us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6033222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7: </a:t>
            </a:r>
            <a:r>
              <a:rPr lang="en-US" sz="2800" dirty="0"/>
              <a:t>Enter new user data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2000" dirty="0"/>
              <a:t>- Fields with a red asterisk are required fields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56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Assign NTD Role</a:t>
            </a:r>
          </a:p>
        </p:txBody>
      </p:sp>
      <p:pic>
        <p:nvPicPr>
          <p:cNvPr id="2" name="Picture 1" descr="The roles drop down menu is being pointed at with a red arrow" title="Adding a New Us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199"/>
            <a:ext cx="9144000" cy="4199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096" y="5181600"/>
            <a:ext cx="4188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8: </a:t>
            </a:r>
            <a:r>
              <a:rPr lang="en-US" sz="2800" dirty="0"/>
              <a:t>Assign NTD Role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60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Click Submit</a:t>
            </a:r>
          </a:p>
        </p:txBody>
      </p:sp>
      <p:pic>
        <p:nvPicPr>
          <p:cNvPr id="2" name="Picture 1" descr="The confirmation information for a new user is shown and the Submit button is circled in red" title="Confirming new us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50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6096000"/>
            <a:ext cx="3803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9: </a:t>
            </a:r>
            <a:r>
              <a:rPr lang="en-US" sz="2800" dirty="0"/>
              <a:t>Click “Submit”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99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RYKO Steps</a:t>
            </a:r>
          </a:p>
        </p:txBody>
      </p:sp>
      <p:pic>
        <p:nvPicPr>
          <p:cNvPr id="2" name="Picture 1" descr="After completing the addtion, a note will appear at the top of the page that states &quot;Action Completed Successfully&quot;." title="Completed Addi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3048000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4114800"/>
            <a:ext cx="8229600" cy="2514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/>
              <a:t>Newly created users will receive a link in their 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/>
              <a:t>Will need to follow the “Reset Password”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/>
              <a:t>Repeat the process for all remaining users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8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763000" cy="822325"/>
          </a:xfrm>
        </p:spPr>
        <p:txBody>
          <a:bodyPr/>
          <a:lstStyle/>
          <a:p>
            <a:r>
              <a:rPr lang="en-US" dirty="0"/>
              <a:t>What is the National Transit Database?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408488"/>
          </a:xfrm>
        </p:spPr>
        <p:txBody>
          <a:bodyPr/>
          <a:lstStyle/>
          <a:p>
            <a:r>
              <a:rPr lang="en-US" dirty="0"/>
              <a:t>The NTD was established by Congress to be the Nation’s primary source for information and statistics on all public transportation modes of the United States. </a:t>
            </a:r>
          </a:p>
          <a:p>
            <a:r>
              <a:rPr lang="en-US" dirty="0"/>
              <a:t>Conditions and Performance Report </a:t>
            </a:r>
          </a:p>
          <a:p>
            <a:pPr lvl="1"/>
            <a:r>
              <a:rPr lang="en-US" dirty="0"/>
              <a:t>FTA’s biennial report on the nationwide capital investment needs for public transportation </a:t>
            </a:r>
          </a:p>
          <a:p>
            <a:r>
              <a:rPr lang="en-US" dirty="0"/>
              <a:t>Source of data for performance measurement benchmarking </a:t>
            </a:r>
          </a:p>
          <a:p>
            <a:r>
              <a:rPr lang="en-US" dirty="0"/>
              <a:t>Research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25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822325"/>
          </a:xfrm>
        </p:spPr>
        <p:txBody>
          <a:bodyPr/>
          <a:lstStyle/>
          <a:p>
            <a:r>
              <a:rPr lang="en-US" dirty="0"/>
              <a:t>ANNUAL REPORT YEAR KICKOFF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38" y="3581400"/>
            <a:ext cx="8001000" cy="5365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2015 Annual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45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Year Kick Off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process sets up your report package for the year.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Completing the Kickoff process will allow you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Update user roles from year to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Add or edit modes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Confirm reporter type for current report year (2015)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Confirm reporter type for next report year (2016)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3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Log in and click on Tasks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1148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1: </a:t>
            </a:r>
            <a:r>
              <a:rPr lang="en-US" sz="2800" dirty="0"/>
              <a:t>Log in with CEO or NTD Contact Account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Step 2: </a:t>
            </a:r>
            <a:r>
              <a:rPr lang="en-US" sz="2800" dirty="0"/>
              <a:t>Click on Tasks</a:t>
            </a:r>
          </a:p>
        </p:txBody>
      </p:sp>
      <p:pic>
        <p:nvPicPr>
          <p:cNvPr id="2" name="Picture 1" descr="News Feed with an arrow pointed at the Tasks(1) tab" title="News Fe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761095" cy="2528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57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Accept the Task and click proceed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4114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3: </a:t>
            </a:r>
            <a:r>
              <a:rPr lang="en-US" sz="2800" dirty="0"/>
              <a:t>“Accept” the task, then click “Proceed”</a:t>
            </a:r>
          </a:p>
        </p:txBody>
      </p:sp>
      <p:pic>
        <p:nvPicPr>
          <p:cNvPr id="2" name="Picture 1" descr="After clickin on the Report Year Kickoff in the Tasks list, the new screen advises you must &quot;Accept&quot; and &quot;Proceed&quot; before kickoff off. There is an arrow pointed towards &quot;Accept&quot;" title="Report Year Kicko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821103" cy="28889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09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Update Users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114800"/>
            <a:ext cx="739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4:</a:t>
            </a:r>
            <a:r>
              <a:rPr lang="en-US" sz="2800" dirty="0"/>
              <a:t> Update Users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CEO, CEO Delegate, and NTD Contact can update user roles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Only the UM can add new users</a:t>
            </a:r>
          </a:p>
        </p:txBody>
      </p:sp>
      <p:pic>
        <p:nvPicPr>
          <p:cNvPr id="2" name="Picture 1" descr="During Kickoff you must add or confirm the users on the report" title="Confirm Us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8803958" cy="26746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71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Add or Edit Modes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4114800"/>
            <a:ext cx="7848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5:</a:t>
            </a:r>
            <a:r>
              <a:rPr lang="en-US" sz="2800" dirty="0"/>
              <a:t> Add or Edit Modes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 existing agencies, modes will pre-populate from the prior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 new agencies, user will have to enter all modes manually</a:t>
            </a:r>
          </a:p>
        </p:txBody>
      </p:sp>
      <p:pic>
        <p:nvPicPr>
          <p:cNvPr id="2" name="Picture 1" descr="During Kickoff you have the option to update your Modes. Click Add mode if needed. " title="Adding a Mode During Kicko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6629"/>
            <a:ext cx="8812530" cy="31203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787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Add Mode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0386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Commitment Date: </a:t>
            </a:r>
            <a:r>
              <a:rPr lang="en-US" sz="2400" dirty="0"/>
              <a:t>When capital funds were first applied</a:t>
            </a:r>
          </a:p>
          <a:p>
            <a:pPr lvl="1"/>
            <a:r>
              <a:rPr lang="en-US" sz="2400" b="1" dirty="0"/>
              <a:t>Start Date: </a:t>
            </a:r>
            <a:r>
              <a:rPr lang="en-US" sz="2400" dirty="0"/>
              <a:t>First day of Revenue Service</a:t>
            </a:r>
          </a:p>
          <a:p>
            <a:pPr lvl="1"/>
            <a:r>
              <a:rPr lang="en-US" sz="2400" b="1" dirty="0"/>
              <a:t>End Date: </a:t>
            </a:r>
            <a:r>
              <a:rPr lang="en-US" sz="2400" dirty="0"/>
              <a:t>Last Day of Revenue Service (*leave blank if still operating)</a:t>
            </a:r>
          </a:p>
        </p:txBody>
      </p:sp>
      <p:pic>
        <p:nvPicPr>
          <p:cNvPr id="1028" name="Picture 4" descr="Screenshot of the P-20 during the adding a new mode process" title="P-20 Adding a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833695"/>
            <a:ext cx="9149862" cy="305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85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Confirm Reporter Type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3886200"/>
            <a:ext cx="8077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6:</a:t>
            </a:r>
            <a:r>
              <a:rPr lang="en-US" sz="2800" dirty="0"/>
              <a:t> Confirm Reporter Type for Current Report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As of 2015, all NTD Tribes are Small Systems reporters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that “No” is selected as you will not be changing reporter types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 descr="Current Year Reporter Type Confirmation" title="Current Year Report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990600"/>
            <a:ext cx="8972550" cy="2514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423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Confirm Reporter Type</a:t>
            </a:r>
          </a:p>
        </p:txBody>
      </p:sp>
      <p:pic>
        <p:nvPicPr>
          <p:cNvPr id="2" name="Picture 2" descr="Screenshot of RYKO during confirmation of the proceeding year of service." title="Next Year Reporter Ty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85800"/>
            <a:ext cx="9144000" cy="26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3886200"/>
            <a:ext cx="7315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7:</a:t>
            </a:r>
            <a:r>
              <a:rPr lang="en-US" sz="2800" dirty="0"/>
              <a:t> Confirm Reporter Type for Next Report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again that “No” is selected, then hit “Submit”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406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Form Generation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888539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8: </a:t>
            </a:r>
            <a:r>
              <a:rPr lang="en-US" sz="2800" dirty="0"/>
              <a:t>Form Generation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After completing the Kickoff process, reporting forms may take up to three minutes to generate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Click “OK” to end the task</a:t>
            </a:r>
          </a:p>
        </p:txBody>
      </p:sp>
      <p:pic>
        <p:nvPicPr>
          <p:cNvPr id="7" name="Picture 6" descr="Screenshot of completed RYKO where the green OK button must be clicked on." title="Completed RYK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399"/>
            <a:ext cx="9001125" cy="24717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6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Reports (Rural Module)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States, Tribes and Territories benefiting from the FTA §5311 Program allotment </a:t>
            </a:r>
          </a:p>
          <a:p>
            <a:r>
              <a:rPr lang="en-US" dirty="0"/>
              <a:t>Current subrecipients (sub-grantees) of those funds </a:t>
            </a:r>
          </a:p>
          <a:p>
            <a:r>
              <a:rPr lang="en-US" dirty="0"/>
              <a:t>Previous subrecipients of those funds who have not reached end of required reporting period </a:t>
            </a:r>
          </a:p>
          <a:p>
            <a:r>
              <a:rPr lang="en-US" dirty="0"/>
              <a:t>Future subrecipients of those funds (voluntary reporters)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794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3434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Completing the Annual Report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8817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NTD Reporting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Completing the Annual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570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Forms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B-10 – Identification</a:t>
            </a:r>
          </a:p>
          <a:p>
            <a:r>
              <a:rPr lang="en-US" dirty="0"/>
              <a:t>B-30 – Contractual Relationship</a:t>
            </a:r>
          </a:p>
          <a:p>
            <a:r>
              <a:rPr lang="en-US" dirty="0"/>
              <a:t>A-10 – Stations and Maintenance Facilities</a:t>
            </a:r>
          </a:p>
          <a:p>
            <a:r>
              <a:rPr lang="en-US" dirty="0"/>
              <a:t>A-30 – Revenue Vehicle Inventory</a:t>
            </a:r>
          </a:p>
          <a:p>
            <a:r>
              <a:rPr lang="en-US" dirty="0"/>
              <a:t>RR-20 – Reduced Reporting Small Systems</a:t>
            </a:r>
          </a:p>
          <a:p>
            <a:r>
              <a:rPr lang="en-US" dirty="0"/>
              <a:t>FFA-10 – Federal Funding Allocation Statistics</a:t>
            </a:r>
          </a:p>
          <a:p>
            <a:r>
              <a:rPr lang="en-US" dirty="0"/>
              <a:t>D-10 – CEO Certification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117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Open Records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4869" y="4876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 1: </a:t>
            </a:r>
            <a:r>
              <a:rPr lang="en-US" sz="2800" dirty="0"/>
              <a:t>Open “Records”</a:t>
            </a:r>
          </a:p>
        </p:txBody>
      </p:sp>
      <p:pic>
        <p:nvPicPr>
          <p:cNvPr id="3" name="Picture 2" descr="News feed with the tab &quot;Records&quot; circled in red." title="News Fe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90600"/>
            <a:ext cx="9029700" cy="32146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885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Open NTD Report Packages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4861990"/>
            <a:ext cx="6360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Step 2:</a:t>
            </a:r>
            <a:r>
              <a:rPr lang="en-US" sz="2800" dirty="0"/>
              <a:t> Open “NTD Report Packages” </a:t>
            </a:r>
          </a:p>
        </p:txBody>
      </p:sp>
      <p:pic>
        <p:nvPicPr>
          <p:cNvPr id="2" name="Picture 1" descr="Records Tab open with NTD Report Packages circled in red." title="Records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8986838" cy="39004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437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Open FY15 Reporting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4073525"/>
            <a:ext cx="7010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Step 3:</a:t>
            </a:r>
            <a:r>
              <a:rPr lang="en-US" sz="2800" dirty="0"/>
              <a:t> Open FY 2015 Reporting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sz="2400" dirty="0"/>
              <a:t>- Only the FY 2015 Package will be populated with forms</a:t>
            </a:r>
          </a:p>
        </p:txBody>
      </p:sp>
      <p:pic>
        <p:nvPicPr>
          <p:cNvPr id="2" name="Picture 1" descr="NTD Report Packages with the RY15 Report pointed to in red." title="NTD Reporter Pack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6" y="1219200"/>
            <a:ext cx="9072563" cy="24431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568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Open Related Actions</a:t>
            </a:r>
          </a:p>
        </p:txBody>
      </p:sp>
      <p:pic>
        <p:nvPicPr>
          <p:cNvPr id="2" name="Picture 1" descr="The Forms are listed and &quot;Annual Forms&quot; and Related Actions are pointed to in red." title="Opening the For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092184" cy="60952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420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Open Annual Forms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4222" y="4800600"/>
            <a:ext cx="4962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Step 5: </a:t>
            </a:r>
            <a:r>
              <a:rPr lang="en-US" sz="2800" dirty="0"/>
              <a:t>Open “Annual Forms”</a:t>
            </a:r>
          </a:p>
        </p:txBody>
      </p:sp>
      <p:pic>
        <p:nvPicPr>
          <p:cNvPr id="2" name="Picture 1" descr="After clicking on related actions, the different actions appear, to update the forms, click on Annual Forms" title="Related Ac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990600"/>
            <a:ext cx="8986838" cy="285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141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View Form</a:t>
            </a:r>
          </a:p>
        </p:txBody>
      </p:sp>
      <p:pic>
        <p:nvPicPr>
          <p:cNvPr id="2" name="Picture 1" descr="Arrow pointed to the checked box of B-10 while the View Form is circled in red." title="Viewing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8943975" cy="55578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022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B-10 Basic Information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42900" y="9144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B-10: Basic Information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01825"/>
            <a:ext cx="8229600" cy="42592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Identify organization type</a:t>
            </a:r>
          </a:p>
          <a:p>
            <a:r>
              <a:rPr lang="en-US" kern="0" dirty="0"/>
              <a:t>Report basic demographic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137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9982" y="2548863"/>
            <a:ext cx="8229600" cy="822325"/>
          </a:xfrm>
        </p:spPr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B-10 Basic Information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228600" y="2743200"/>
            <a:ext cx="2500313" cy="3594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Update General Information (Organization Type = Tribe)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9144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B-10: Basic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12" name="Picture 11" descr="Screenshot of B-10 with Red arrow pointed towards Tribe" title="B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3" y="1676400"/>
            <a:ext cx="6216491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" indent="0">
              <a:buNone/>
            </a:pPr>
            <a:r>
              <a:rPr lang="en-US" dirty="0"/>
              <a:t>Reporting Deadlines</a:t>
            </a:r>
          </a:p>
          <a:p>
            <a:pPr marL="1587" indent="0">
              <a:buNone/>
            </a:pPr>
            <a:endParaRPr lang="en-US" dirty="0"/>
          </a:p>
          <a:p>
            <a:pPr marL="1587" indent="0">
              <a:buNone/>
            </a:pPr>
            <a:endParaRPr lang="en-US" dirty="0"/>
          </a:p>
          <a:p>
            <a:pPr marL="1587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 descr="Table of the reporting deadlines set by NTD" title="Reporting Deadlin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442765"/>
              </p:ext>
            </p:extLst>
          </p:nvPr>
        </p:nvGraphicFramePr>
        <p:xfrm>
          <a:off x="304800" y="2819400"/>
          <a:ext cx="845724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7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Fiscal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Year End Date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January</a:t>
                      </a:r>
                      <a:r>
                        <a:rPr lang="en-US" sz="1400" baseline="0" dirty="0"/>
                        <a:t> 1 – June 30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July 1 – September 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October 1 – December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dirty="0"/>
                        <a:t>Report Due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October</a:t>
                      </a:r>
                      <a:r>
                        <a:rPr lang="en-US" sz="1400" baseline="0" dirty="0"/>
                        <a:t> 31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January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April 30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746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B-10: Basic Information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3048000" cy="4737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Update Demographic Information – Disregard the UZA/Non-UZA section unless instructed by analyst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Service Area Square Miles and Service Area Population are </a:t>
            </a:r>
            <a:r>
              <a:rPr lang="en-US" sz="2400" b="1" dirty="0"/>
              <a:t>NOT</a:t>
            </a:r>
            <a:r>
              <a:rPr lang="en-US" sz="2400" dirty="0"/>
              <a:t> required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9144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B-10: Basic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9" name="Picture 8" descr="B-10 with an arrow pointed towards the Service Area Population" title="B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983" y="1633322"/>
            <a:ext cx="5897880" cy="4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36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B-10: Basic Information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0" y="1766887"/>
            <a:ext cx="2667000" cy="45704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Tribal Area(s) – Update based on US Census Bureau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will report the areas you operate in according to NTD Serve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9144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B-10: Basic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pic>
        <p:nvPicPr>
          <p:cNvPr id="11" name="Picture 10" descr="B-10 with an arrow pointing towards the Tribal Area(s)" title="B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27108"/>
            <a:ext cx="5940743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817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B-10: Basic Information</a:t>
            </a:r>
          </a:p>
        </p:txBody>
      </p:sp>
      <p:sp>
        <p:nvSpPr>
          <p:cNvPr id="10" name="Text Placeholder 9" descr="Modes Filing a Separate NTD Report has a red arrow pointing towards it on the B-10" title="B-10"/>
          <p:cNvSpPr>
            <a:spLocks noGrp="1"/>
          </p:cNvSpPr>
          <p:nvPr>
            <p:ph type="body" sz="half" idx="4294967295"/>
          </p:nvPr>
        </p:nvSpPr>
        <p:spPr>
          <a:xfrm>
            <a:off x="0" y="2133600"/>
            <a:ext cx="2667000" cy="4203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update “Filing a Separate NTD Report” unless you subsidize a separate service.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Click on “Save” when finished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9144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B-10: Basic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pic>
        <p:nvPicPr>
          <p:cNvPr id="9" name="Picture 8" descr="B-10 with an arrow pointed a Modes Filing a Separate NTD Report" title="B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83004"/>
            <a:ext cx="6291072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132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01825"/>
            <a:ext cx="8229600" cy="42592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Capture information for contracts with other agencies</a:t>
            </a:r>
          </a:p>
          <a:p>
            <a:r>
              <a:rPr lang="en-US" kern="0" dirty="0"/>
              <a:t>Identify logistical specifics of the contract</a:t>
            </a:r>
          </a:p>
          <a:p>
            <a:r>
              <a:rPr lang="en-US" kern="0" dirty="0"/>
              <a:t>Report basic financial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B-30 Contractual Relationship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741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20331"/>
            <a:ext cx="8229600" cy="822325"/>
          </a:xfrm>
        </p:spPr>
        <p:txBody>
          <a:bodyPr/>
          <a:lstStyle/>
          <a:p>
            <a:r>
              <a:rPr lang="en-US" dirty="0"/>
              <a:t>B-30: Contractual Relationship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152252"/>
            <a:ext cx="8610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NTD requires agencies that buy transit service to report this service as Purchased Transportation as long as it meets these three criteria: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Buyer must pay the full cost to provide the service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Service must operate in the name of the buyer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Seller must operate and manage the service</a:t>
            </a:r>
          </a:p>
          <a:p>
            <a:pPr lvl="2"/>
            <a:endParaRPr lang="en-US" sz="2800" dirty="0"/>
          </a:p>
        </p:txBody>
      </p:sp>
      <p:pic>
        <p:nvPicPr>
          <p:cNvPr id="3" name="Picture 2" descr="At the top of the forms, there is a link to &quot;Add Contractual Relationship&quot;. A red circle is around it." title="B-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2656"/>
            <a:ext cx="8986838" cy="13001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519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p of the selection of relationship to either another NTD Reporter or a Company." title="Manage Contractual Relation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29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820331"/>
            <a:ext cx="8229600" cy="822325"/>
          </a:xfrm>
        </p:spPr>
        <p:txBody>
          <a:bodyPr/>
          <a:lstStyle/>
          <a:p>
            <a:r>
              <a:rPr lang="en-US" dirty="0"/>
              <a:t>B-30: Contractual Relationship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467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ter selecting NTD Reporter, the options of all the NTD Reporters appear." title="NTD Repo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392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820331"/>
            <a:ext cx="8229600" cy="822325"/>
          </a:xfrm>
        </p:spPr>
        <p:txBody>
          <a:bodyPr/>
          <a:lstStyle/>
          <a:p>
            <a:r>
              <a:rPr lang="en-US" dirty="0"/>
              <a:t>B-30: Contractual Relationship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154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820331"/>
            <a:ext cx="8229600" cy="822325"/>
          </a:xfrm>
        </p:spPr>
        <p:txBody>
          <a:bodyPr/>
          <a:lstStyle/>
          <a:p>
            <a:r>
              <a:rPr lang="en-US" dirty="0"/>
              <a:t>B-30: Contractual Relationship</a:t>
            </a:r>
          </a:p>
        </p:txBody>
      </p:sp>
      <p:pic>
        <p:nvPicPr>
          <p:cNvPr id="3074" name="Picture 2" descr="Screenshot of the Contract Summary which includes all the required data points." title="Contract Sum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5704"/>
            <a:ext cx="8183530" cy="44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562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options under contractual position are This Reporter is the Buyer or This Reporter is the Seller." title="Contractual 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0363"/>
            <a:ext cx="8211312" cy="45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820331"/>
            <a:ext cx="8229600" cy="822325"/>
          </a:xfrm>
        </p:spPr>
        <p:txBody>
          <a:bodyPr/>
          <a:lstStyle/>
          <a:p>
            <a:r>
              <a:rPr lang="en-US" dirty="0"/>
              <a:t>B-30: Contractual Relationship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807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820331"/>
            <a:ext cx="8229600" cy="822325"/>
          </a:xfrm>
        </p:spPr>
        <p:txBody>
          <a:bodyPr/>
          <a:lstStyle/>
          <a:p>
            <a:r>
              <a:rPr lang="en-US" dirty="0"/>
              <a:t>B-30: Contractual Relationship</a:t>
            </a:r>
          </a:p>
        </p:txBody>
      </p:sp>
      <p:pic>
        <p:nvPicPr>
          <p:cNvPr id="4" name="Picture 3" descr="The different options of Type of Contract are Competitively-Bid Contract, Negotiated Contract or Agreement, and Subsidized." title="Type of Contrac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2209"/>
            <a:ext cx="8185023" cy="44999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4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Accrual Accounting</a:t>
            </a:r>
          </a:p>
          <a:p>
            <a:pPr lvl="1"/>
            <a:r>
              <a:rPr lang="en-US" dirty="0"/>
              <a:t>Revenues are recorded when earned, regardless of whether or not the receipt of the revenue takes place in the same reporting period</a:t>
            </a:r>
          </a:p>
          <a:p>
            <a:pPr lvl="2"/>
            <a:r>
              <a:rPr lang="en-US" dirty="0"/>
              <a:t>Example: A passenger purchases $10 worth of fare, but only uses $5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186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imary Features are The Buyer Pays the Seller a Negotiated Fixed Rate Per Unit of Service or The Buyer Reimburses the Seller's Net Operating Expenses, Based on Approved Budget. " title="Primary Fe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57795"/>
            <a:ext cx="8229600" cy="45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820331"/>
            <a:ext cx="8229600" cy="822325"/>
          </a:xfrm>
        </p:spPr>
        <p:txBody>
          <a:bodyPr/>
          <a:lstStyle/>
          <a:p>
            <a:r>
              <a:rPr lang="en-US" dirty="0"/>
              <a:t>B-30: Contractual Relationship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196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ou will check off which Public Assets are being provided by the buyer" title="Public Assets Provi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30363"/>
            <a:ext cx="8229600" cy="454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820331"/>
            <a:ext cx="8229600" cy="822325"/>
          </a:xfrm>
        </p:spPr>
        <p:txBody>
          <a:bodyPr/>
          <a:lstStyle/>
          <a:p>
            <a:r>
              <a:rPr lang="en-US" dirty="0"/>
              <a:t>B-30: Contractual Relationship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531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ervice is either captured in the report or in the other report." title="Service Capt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7315"/>
            <a:ext cx="8276616" cy="45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820331"/>
            <a:ext cx="8229600" cy="822325"/>
          </a:xfrm>
        </p:spPr>
        <p:txBody>
          <a:bodyPr/>
          <a:lstStyle/>
          <a:p>
            <a:r>
              <a:rPr lang="en-US" dirty="0"/>
              <a:t>B-30: Contractual Relationship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969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system will pull in what the other provider is reporting, you will choose which mode is being paid for." title="Available M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4" y="1630363"/>
            <a:ext cx="7572112" cy="4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820331"/>
            <a:ext cx="8229600" cy="822325"/>
          </a:xfrm>
        </p:spPr>
        <p:txBody>
          <a:bodyPr/>
          <a:lstStyle/>
          <a:p>
            <a:r>
              <a:rPr lang="en-US" dirty="0"/>
              <a:t>B-30: Contractual Relationship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182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820331"/>
            <a:ext cx="8229600" cy="822325"/>
          </a:xfrm>
        </p:spPr>
        <p:txBody>
          <a:bodyPr/>
          <a:lstStyle/>
          <a:p>
            <a:r>
              <a:rPr lang="en-US" dirty="0"/>
              <a:t>B-30: Contractual Relationship</a:t>
            </a:r>
          </a:p>
        </p:txBody>
      </p:sp>
      <p:pic>
        <p:nvPicPr>
          <p:cNvPr id="2" name="Picture 1" descr="Arrows are pointed towards the required fields such as VOMS, Number of Months service was active, and Purchased Transportation Fare Revenues." title="Key Financial Expens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2656"/>
            <a:ext cx="7558088" cy="47291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446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B-30: Tribal Subsidy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Tribal Subsidies – Only applies if your agency contributes an annual subsidy to local transit service(s), rather than covering the full operational cost, and does not operate or purchase other modes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253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81200"/>
            <a:ext cx="84201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Example 1: A Tribe pays a local transit provider a fixed amount per year to operate a bus route extension. The provider adds several stops along one route to service the reservation. The buses are branded as, and managed by, the provider.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Solution: The Tribe is not covering the full cost of this service, and would report the financial contribution as a Tribal Subsidy.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822325"/>
          </a:xfrm>
        </p:spPr>
        <p:txBody>
          <a:bodyPr/>
          <a:lstStyle/>
          <a:p>
            <a:r>
              <a:rPr lang="en-US" dirty="0"/>
              <a:t>B-30: Tribal Subsidy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82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81200"/>
            <a:ext cx="84201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Example 2: A Tribe contracts with a private company to operate demand response services. The Tribe covers the full cost of operations, brands the vehicles as Tribal Transit, and manages all scheduling and dispatching operations.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Solution: The Tribe would report this as a full-cost contract.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822325"/>
          </a:xfrm>
        </p:spPr>
        <p:txBody>
          <a:bodyPr/>
          <a:lstStyle/>
          <a:p>
            <a:r>
              <a:rPr lang="en-US" dirty="0"/>
              <a:t>B-30: Tribal Subsidy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24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01825"/>
            <a:ext cx="8229600" cy="42592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Report number of passenger stations</a:t>
            </a:r>
          </a:p>
          <a:p>
            <a:r>
              <a:rPr lang="en-US" kern="0" dirty="0"/>
              <a:t>Report number of maintenance facilities</a:t>
            </a:r>
          </a:p>
          <a:p>
            <a:r>
              <a:rPr lang="en-US" kern="0" dirty="0"/>
              <a:t>Indicate funding and ownership types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08038"/>
            <a:ext cx="8991600" cy="1401762"/>
          </a:xfrm>
        </p:spPr>
        <p:txBody>
          <a:bodyPr/>
          <a:lstStyle/>
          <a:p>
            <a:r>
              <a:rPr lang="en-US" dirty="0"/>
              <a:t>A-10: Stations &amp; Maintenance Facilities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440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08038"/>
            <a:ext cx="8991600" cy="1249362"/>
          </a:xfrm>
        </p:spPr>
        <p:txBody>
          <a:bodyPr/>
          <a:lstStyle/>
          <a:p>
            <a:r>
              <a:rPr lang="en-US" dirty="0"/>
              <a:t>A-10: Stations &amp; Maintenance Facilities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Screenshot of the A-10 with .50 vehicles being reported for the MB mode." title="A-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2" y="1432719"/>
            <a:ext cx="6061075" cy="47244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4800" y="6157119"/>
            <a:ext cx="7678737" cy="419100"/>
          </a:xfrm>
        </p:spPr>
        <p:txBody>
          <a:bodyPr/>
          <a:lstStyle/>
          <a:p>
            <a:r>
              <a:rPr lang="en-US" sz="1800" dirty="0"/>
              <a:t>If a facility is used by more than one mode, report a pro-rated share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8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Accrual Accounting</a:t>
            </a:r>
          </a:p>
          <a:p>
            <a:pPr lvl="1"/>
            <a:r>
              <a:rPr lang="en-US" dirty="0"/>
              <a:t>Expenditures are recorded as soon as they result in liabilities for benefits received, regardless of whether or not payment of the expenditure is made in the same reporting period. </a:t>
            </a:r>
          </a:p>
          <a:p>
            <a:pPr lvl="2"/>
            <a:r>
              <a:rPr lang="en-US" dirty="0"/>
              <a:t>Example: An employee receives a paycheck 10 days after it was issued. The receipt date is in a new fiscal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422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A-10: Stations and Maintenance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05000"/>
            <a:ext cx="8534400" cy="4221163"/>
          </a:xfrm>
        </p:spPr>
        <p:txBody>
          <a:bodyPr/>
          <a:lstStyle/>
          <a:p>
            <a:pPr marL="342900" lvl="2" indent="-342900"/>
            <a:r>
              <a:rPr lang="en-US" sz="2800" dirty="0"/>
              <a:t>Reporting Tip: Allocation of Facilities </a:t>
            </a:r>
          </a:p>
          <a:p>
            <a:pPr marL="738187" lvl="3" indent="-342900"/>
            <a:r>
              <a:rPr lang="en-US" sz="2400" dirty="0"/>
              <a:t>If a facility is used by more than one mode, allocation of that facility is based on the number of vehicles </a:t>
            </a:r>
          </a:p>
          <a:p>
            <a:pPr marL="1195387" lvl="4" indent="-342900"/>
            <a:r>
              <a:rPr lang="en-US" dirty="0"/>
              <a:t>For example, if one garage services both Motor Bus (MB) with 4 vehicles and Demand Response (DR) with 6 vehicles</a:t>
            </a:r>
          </a:p>
          <a:p>
            <a:pPr marL="1195387" lvl="4" indent="-342900"/>
            <a:r>
              <a:rPr lang="en-US" dirty="0"/>
              <a:t>The A-10 form for MB would have .4 of a facility </a:t>
            </a:r>
          </a:p>
          <a:p>
            <a:pPr marL="1195387" lvl="4" indent="-342900"/>
            <a:r>
              <a:rPr lang="en-US" dirty="0"/>
              <a:t>The A-10 form for DR would have .6 of a facility, totaling 1 facility.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431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A-30: RVI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42900" y="9144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A-30: Revenue Vehicle Inventory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01825"/>
            <a:ext cx="8229600" cy="42592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Categorize vehicles in fleets </a:t>
            </a:r>
          </a:p>
          <a:p>
            <a:r>
              <a:rPr lang="en-US" kern="0" dirty="0"/>
              <a:t>Identify basic vehicle information</a:t>
            </a:r>
          </a:p>
          <a:p>
            <a:r>
              <a:rPr lang="en-US" kern="0" dirty="0"/>
              <a:t>Indicate vehicle funding and ownership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36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4269" y="5591084"/>
            <a:ext cx="8053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Fleet information is pre-populated from the 2014 Report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 new fleets or edit existing fleets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346" y="808038"/>
            <a:ext cx="8229600" cy="822325"/>
          </a:xfrm>
        </p:spPr>
        <p:txBody>
          <a:bodyPr/>
          <a:lstStyle/>
          <a:p>
            <a:r>
              <a:rPr lang="en-US" dirty="0"/>
              <a:t>A-30: Revenue Vehicle Inventory</a:t>
            </a:r>
          </a:p>
        </p:txBody>
      </p:sp>
      <p:pic>
        <p:nvPicPr>
          <p:cNvPr id="2" name="Picture 1" descr="A-30 Summary with a red arrow pointed to the &quot;Edit Fleet(s)&quot; button." title="A-30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3446"/>
            <a:ext cx="8286750" cy="39576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996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A-30: RVI</a:t>
            </a:r>
          </a:p>
        </p:txBody>
      </p:sp>
      <p:pic>
        <p:nvPicPr>
          <p:cNvPr id="6" name="Picture 5" descr="Shows the entire data set for a fleet vehicle." title="Editting a Fle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30363"/>
            <a:ext cx="6922477" cy="4596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" y="6238194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Enter fleet information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9144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A-30: Revenue Vehicle Inventory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063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A-30: RVI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81000" y="914400"/>
            <a:ext cx="822960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25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2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A-30: Revenue Vehicle Inventory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01825"/>
            <a:ext cx="8229600" cy="42592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25" charset="-128"/>
                <a:cs typeface="+mn-cs"/>
              </a:defRPr>
            </a:lvl1pPr>
            <a:lvl2pPr marL="798513" indent="-341313" algn="l" rtl="0" eaLnBrk="1" fontAlgn="base" hangingPunct="1">
              <a:spcBef>
                <a:spcPts val="300"/>
              </a:spcBef>
              <a:spcAft>
                <a:spcPts val="300"/>
              </a:spcAft>
              <a:buSzPct val="85000"/>
              <a:buFont typeface="Wingdings" pitchFamily="25" charset="2"/>
              <a:buChar char="Ø"/>
              <a:defRPr sz="26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2pPr>
            <a:lvl3pPr marL="1204913" indent="-290513" algn="l" rtl="0" eaLnBrk="1" fontAlgn="base" hangingPunct="1">
              <a:spcBef>
                <a:spcPts val="300"/>
              </a:spcBef>
              <a:spcAft>
                <a:spcPts val="3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Reporting Tip: Retired Fleet Vehicles </a:t>
            </a:r>
          </a:p>
          <a:p>
            <a:pPr lvl="1"/>
            <a:r>
              <a:rPr lang="en-US" sz="2400" dirty="0"/>
              <a:t>Fleet vehicles can now be marked as Retired and will be removed from report in the next report year.</a:t>
            </a:r>
          </a:p>
          <a:p>
            <a:pPr lvl="1"/>
            <a:r>
              <a:rPr lang="en-US" sz="2400" dirty="0"/>
              <a:t>If certain fleets are no longer in use, retire them rather than deleting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705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E0C9"/>
                </a:solidFill>
              </a:rPr>
              <a:t>A-30: RVI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703263" y="5334000"/>
            <a:ext cx="8440737" cy="1073150"/>
          </a:xfrm>
        </p:spPr>
        <p:txBody>
          <a:bodyPr/>
          <a:lstStyle/>
          <a:p>
            <a:r>
              <a:rPr lang="en-US" sz="2000" dirty="0"/>
              <a:t>Update the number of Active Vehicles to 0 instead of deleting fleets</a:t>
            </a:r>
          </a:p>
          <a:p>
            <a:r>
              <a:rPr lang="en-US" sz="2000" dirty="0"/>
              <a:t>When Active Vehicles reaches 0, the system will give you an option to mark that fleet as retired</a:t>
            </a:r>
          </a:p>
        </p:txBody>
      </p:sp>
      <p:pic>
        <p:nvPicPr>
          <p:cNvPr id="2" name="Picture 1" descr="Active Vehicles is filled out as zero (0), while the Fleet is being retired at the bottom right of the screenshot. " title="Active Vehic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4" y="879817"/>
            <a:ext cx="7854315" cy="44272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019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RR-20: Reduced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Information</a:t>
            </a:r>
          </a:p>
          <a:p>
            <a:r>
              <a:rPr lang="en-US" dirty="0"/>
              <a:t>Non-Federal Funding Data</a:t>
            </a:r>
          </a:p>
          <a:p>
            <a:r>
              <a:rPr lang="en-US" dirty="0"/>
              <a:t>Federal Government Funds</a:t>
            </a:r>
          </a:p>
          <a:p>
            <a:r>
              <a:rPr lang="en-US" dirty="0"/>
              <a:t>Service Data</a:t>
            </a:r>
          </a:p>
          <a:p>
            <a:r>
              <a:rPr lang="en-US" dirty="0"/>
              <a:t>Safety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569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RR-20: Financial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2327481"/>
            <a:ext cx="2725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Report expenses by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Report Fares as a source of revenue expended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Other Directly Generated Funds</a:t>
            </a:r>
          </a:p>
        </p:txBody>
      </p:sp>
      <p:pic>
        <p:nvPicPr>
          <p:cNvPr id="6" name="Picture 5" descr="The first part of the RR-20 is shown with Update Financial Information highlighted. " title="RR-20 Financial Inform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2590"/>
            <a:ext cx="5867400" cy="48806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13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RR-20 Cost Allocation 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Determine which expenses are direct expenses and can be easily traced to a particular mode/TOS.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Determine which expenses are joint expenses. These costs are incurred for the benefit of more than one mode/ TOS and cannot be easily traced to a specific mode/TOS.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Allocate joint expenses or shared costs to each mode/TOS.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019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RR-20 Cost Allocation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153400" cy="4259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Recognizing that some agencies may not allocate joint costs by mode/TOS, NTD suggests common allocation variables: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Revenue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Revenue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Number of Employees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Ridership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0BD1BF-689B-4D89-8D75-2FEDE0C0747F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7694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Bulleted Slide">
  <a:themeElements>
    <a:clrScheme name="Standard Bulleted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Bulleted Slid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Bullete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Bullete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Bullete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Bullete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Bullete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Bullete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Bullete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Bullete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Bullete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Bullete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Bullete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Bullete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st Line No Bullet">
  <a:themeElements>
    <a:clrScheme name="1st Line No Bull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st Line No Bullet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st Line No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st Line No Bull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st Line No Bull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st Line No Bull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st Line No Bull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st Line No Bull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Line No Bull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Line No Bull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Line No Bull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Line No Bull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Line No Bull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Line No Bull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ouble Column">
  <a:themeElements>
    <a:clrScheme name="Double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uble Colum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uble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Colum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Colum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Colum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Colum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Colum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Colum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Colum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Colum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Colum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Colum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Colum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ge Graphics">
  <a:themeElements>
    <a:clrScheme name="Large Graph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ge Graphic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ge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ge Graph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ge Graph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ge Graph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ge Graph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ge Graph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Graph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Graph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Graph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Graph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Graph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Graph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Very Large Graphics'">
  <a:themeElements>
    <a:clrScheme name="Very Large Graphics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y Large Graphics'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y Large Graphics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y Large Graphics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y Large Graphics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y Large Graphics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y Large Graphics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y Large Graphics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y Large Graphics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y Large Graphics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y Large Graphics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y Large Graphics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y Large Graphics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y Large Graphics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d Transition-Learning Activ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3255</Words>
  <Application>Microsoft Office PowerPoint</Application>
  <PresentationFormat>On-screen Show (4:3)</PresentationFormat>
  <Paragraphs>597</Paragraphs>
  <Slides>121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121</vt:i4>
      </vt:variant>
    </vt:vector>
  </HeadingPairs>
  <TitlesOfParts>
    <vt:vector size="134" baseType="lpstr">
      <vt:lpstr>ＭＳ Ｐゴシック</vt:lpstr>
      <vt:lpstr>Arial</vt:lpstr>
      <vt:lpstr>Calibri</vt:lpstr>
      <vt:lpstr>Tahoma</vt:lpstr>
      <vt:lpstr>Verdana</vt:lpstr>
      <vt:lpstr>Wingdings</vt:lpstr>
      <vt:lpstr>Theme1</vt:lpstr>
      <vt:lpstr>Standard Bulleted Slide</vt:lpstr>
      <vt:lpstr>1st Line No Bullet</vt:lpstr>
      <vt:lpstr>Double Column</vt:lpstr>
      <vt:lpstr>Large Graphics</vt:lpstr>
      <vt:lpstr>Very Large Graphics'</vt:lpstr>
      <vt:lpstr>Mod Transition-Learning Activity</vt:lpstr>
      <vt:lpstr>National Transit Database </vt:lpstr>
      <vt:lpstr>Contact Information</vt:lpstr>
      <vt:lpstr>Presenters</vt:lpstr>
      <vt:lpstr>Agenda</vt:lpstr>
      <vt:lpstr>What is the National Transit Database?</vt:lpstr>
      <vt:lpstr>Who Reports (Rural Module)</vt:lpstr>
      <vt:lpstr>When to Report</vt:lpstr>
      <vt:lpstr>How to Report</vt:lpstr>
      <vt:lpstr>How to Report</vt:lpstr>
      <vt:lpstr>FTA News</vt:lpstr>
      <vt:lpstr>FTA News</vt:lpstr>
      <vt:lpstr>Policy Changes - 2015</vt:lpstr>
      <vt:lpstr>Admin Changes – 2015</vt:lpstr>
      <vt:lpstr>Admin Changes - 2015</vt:lpstr>
      <vt:lpstr>System Structure Changes - 2015</vt:lpstr>
      <vt:lpstr>NTD 2.0 Interface Overview</vt:lpstr>
      <vt:lpstr>NTD Reporting</vt:lpstr>
      <vt:lpstr>Privacy Disclaimer</vt:lpstr>
      <vt:lpstr>Logging In</vt:lpstr>
      <vt:lpstr>Interface Overview</vt:lpstr>
      <vt:lpstr>Tasks</vt:lpstr>
      <vt:lpstr>Records</vt:lpstr>
      <vt:lpstr>Reporter Profiles</vt:lpstr>
      <vt:lpstr>Reporter Profiles</vt:lpstr>
      <vt:lpstr>Reporter Profiles</vt:lpstr>
      <vt:lpstr>Reports</vt:lpstr>
      <vt:lpstr>Report Packages</vt:lpstr>
      <vt:lpstr>User Account Management</vt:lpstr>
      <vt:lpstr>User Manager (UM)</vt:lpstr>
      <vt:lpstr>User Manager Request Letter</vt:lpstr>
      <vt:lpstr>Email to UM</vt:lpstr>
      <vt:lpstr>Reset Password</vt:lpstr>
      <vt:lpstr>Request a Reset</vt:lpstr>
      <vt:lpstr>Temporary Link for Password Reset</vt:lpstr>
      <vt:lpstr>Create a password</vt:lpstr>
      <vt:lpstr>Confirmation</vt:lpstr>
      <vt:lpstr>Creating User Accounts</vt:lpstr>
      <vt:lpstr>User Roles</vt:lpstr>
      <vt:lpstr>Permissions by User Role</vt:lpstr>
      <vt:lpstr>Title Slide</vt:lpstr>
      <vt:lpstr>My NTD Reporter</vt:lpstr>
      <vt:lpstr>Open your Agency’s Profile</vt:lpstr>
      <vt:lpstr>Click Related Actions</vt:lpstr>
      <vt:lpstr>View and Manager Reporter Users</vt:lpstr>
      <vt:lpstr>Click Add Users</vt:lpstr>
      <vt:lpstr>Enter new user data</vt:lpstr>
      <vt:lpstr>Assign NTD Role</vt:lpstr>
      <vt:lpstr>Click Submit</vt:lpstr>
      <vt:lpstr>RYKO Steps</vt:lpstr>
      <vt:lpstr>ANNUAL REPORT YEAR KICKOFF</vt:lpstr>
      <vt:lpstr>Report Year Kick Off</vt:lpstr>
      <vt:lpstr>Log in and click on Tasks</vt:lpstr>
      <vt:lpstr>Accept the Task and click proceed</vt:lpstr>
      <vt:lpstr>Update Users</vt:lpstr>
      <vt:lpstr>Add or Edit Modes</vt:lpstr>
      <vt:lpstr>Add Mode</vt:lpstr>
      <vt:lpstr>Confirm Reporter Type</vt:lpstr>
      <vt:lpstr>Confirm Reporter Type</vt:lpstr>
      <vt:lpstr>Form Generation</vt:lpstr>
      <vt:lpstr>Completing the Annual Report</vt:lpstr>
      <vt:lpstr>Reporting Forms</vt:lpstr>
      <vt:lpstr>Open Records</vt:lpstr>
      <vt:lpstr>Open NTD Report Packages</vt:lpstr>
      <vt:lpstr>Open FY15 Reporting</vt:lpstr>
      <vt:lpstr>Open Related Actions</vt:lpstr>
      <vt:lpstr>Open Annual Forms</vt:lpstr>
      <vt:lpstr>View Form</vt:lpstr>
      <vt:lpstr>B-10 Basic Information</vt:lpstr>
      <vt:lpstr>B-10 Basic Information</vt:lpstr>
      <vt:lpstr>B-10: Basic Information</vt:lpstr>
      <vt:lpstr>B-10: Basic Information</vt:lpstr>
      <vt:lpstr>B-10: Basic Information</vt:lpstr>
      <vt:lpstr>B-30 Contractual Relationship</vt:lpstr>
      <vt:lpstr>B-30: Contractual Relationship</vt:lpstr>
      <vt:lpstr>B-30: Contractual Relationship</vt:lpstr>
      <vt:lpstr>B-30: Contractual Relationship</vt:lpstr>
      <vt:lpstr>B-30: Contractual Relationship</vt:lpstr>
      <vt:lpstr>B-30: Contractual Relationship</vt:lpstr>
      <vt:lpstr>B-30: Contractual Relationship</vt:lpstr>
      <vt:lpstr>B-30: Contractual Relationship</vt:lpstr>
      <vt:lpstr>B-30: Contractual Relationship</vt:lpstr>
      <vt:lpstr>B-30: Contractual Relationship</vt:lpstr>
      <vt:lpstr>B-30: Contractual Relationship</vt:lpstr>
      <vt:lpstr>B-30: Contractual Relationship</vt:lpstr>
      <vt:lpstr>B-30: Tribal Subsidy</vt:lpstr>
      <vt:lpstr>B-30: Tribal Subsidy</vt:lpstr>
      <vt:lpstr>B-30: Tribal Subsidy</vt:lpstr>
      <vt:lpstr>A-10: Stations &amp; Maintenance Facilities </vt:lpstr>
      <vt:lpstr>A-10: Stations &amp; Maintenance Facilities </vt:lpstr>
      <vt:lpstr>A-10: Stations and Maintenance Facilities</vt:lpstr>
      <vt:lpstr>A-30: RVI</vt:lpstr>
      <vt:lpstr>A-30: Revenue Vehicle Inventory</vt:lpstr>
      <vt:lpstr>A-30: RVI</vt:lpstr>
      <vt:lpstr>A-30: RVI</vt:lpstr>
      <vt:lpstr>A-30: RVI</vt:lpstr>
      <vt:lpstr>RR-20: Reduced Reporting</vt:lpstr>
      <vt:lpstr>RR-20: Financial Information</vt:lpstr>
      <vt:lpstr>RR-20 Cost Allocation Methods</vt:lpstr>
      <vt:lpstr>RR-20 Cost Allocation Methods</vt:lpstr>
      <vt:lpstr>Example – Allocating by VRM</vt:lpstr>
      <vt:lpstr>Example – Allocating by VRM</vt:lpstr>
      <vt:lpstr>RR-20: Non-Federal and Federal Funds</vt:lpstr>
      <vt:lpstr>RR-20: Federal Funding Sources</vt:lpstr>
      <vt:lpstr>RR-20: Total Funds Expended</vt:lpstr>
      <vt:lpstr>RR-20: Service and Safety Data</vt:lpstr>
      <vt:lpstr>RR-20: Service Data</vt:lpstr>
      <vt:lpstr>RR-20: Service Data</vt:lpstr>
      <vt:lpstr>Tribal Subsidy – RR-20</vt:lpstr>
      <vt:lpstr>FFA-10: Federal Funding Allocation</vt:lpstr>
      <vt:lpstr>FFA-10 – Federal Funding Allocation Statistics</vt:lpstr>
      <vt:lpstr>FFA-10: FORM</vt:lpstr>
      <vt:lpstr>D-30: CEO Certification</vt:lpstr>
      <vt:lpstr>D-10 – CEO Certification</vt:lpstr>
      <vt:lpstr>D-10 – CEO Certification</vt:lpstr>
      <vt:lpstr>Report Submission</vt:lpstr>
      <vt:lpstr>Submitting the Annual Report</vt:lpstr>
      <vt:lpstr>Submitting the Annual Report</vt:lpstr>
      <vt:lpstr>Submitting the Annual Report</vt:lpstr>
      <vt:lpstr>Submitting the Annual Report</vt:lpstr>
      <vt:lpstr>Post-Submission</vt:lpstr>
      <vt:lpstr>Questions and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2016-04-15T16:32:56Z</dcterms:created>
  <dcterms:modified xsi:type="dcterms:W3CDTF">2016-04-15T19:59:49Z</dcterms:modified>
</cp:coreProperties>
</file>